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88" r:id="rId2"/>
    <p:sldId id="294" r:id="rId3"/>
    <p:sldId id="296" r:id="rId4"/>
    <p:sldId id="332" r:id="rId5"/>
    <p:sldId id="361" r:id="rId6"/>
    <p:sldId id="412" r:id="rId7"/>
    <p:sldId id="295" r:id="rId8"/>
    <p:sldId id="360" r:id="rId9"/>
    <p:sldId id="340" r:id="rId10"/>
    <p:sldId id="385" r:id="rId11"/>
    <p:sldId id="343" r:id="rId12"/>
    <p:sldId id="344" r:id="rId13"/>
    <p:sldId id="345" r:id="rId14"/>
    <p:sldId id="346" r:id="rId15"/>
    <p:sldId id="338" r:id="rId16"/>
    <p:sldId id="341" r:id="rId17"/>
    <p:sldId id="415" r:id="rId18"/>
    <p:sldId id="347" r:id="rId19"/>
    <p:sldId id="342" r:id="rId20"/>
    <p:sldId id="384" r:id="rId21"/>
    <p:sldId id="348" r:id="rId22"/>
    <p:sldId id="416" r:id="rId23"/>
    <p:sldId id="417" r:id="rId24"/>
    <p:sldId id="349" r:id="rId25"/>
    <p:sldId id="351" r:id="rId26"/>
    <p:sldId id="350" r:id="rId27"/>
    <p:sldId id="418" r:id="rId28"/>
    <p:sldId id="386" r:id="rId29"/>
    <p:sldId id="365" r:id="rId30"/>
    <p:sldId id="419" r:id="rId31"/>
    <p:sldId id="420" r:id="rId32"/>
    <p:sldId id="421" r:id="rId33"/>
    <p:sldId id="422" r:id="rId34"/>
    <p:sldId id="424" r:id="rId35"/>
    <p:sldId id="434" r:id="rId36"/>
    <p:sldId id="433" r:id="rId37"/>
    <p:sldId id="432" r:id="rId38"/>
    <p:sldId id="431" r:id="rId39"/>
    <p:sldId id="430" r:id="rId40"/>
    <p:sldId id="429" r:id="rId41"/>
    <p:sldId id="428" r:id="rId42"/>
    <p:sldId id="427" r:id="rId43"/>
    <p:sldId id="426" r:id="rId44"/>
    <p:sldId id="425" r:id="rId45"/>
    <p:sldId id="423" r:id="rId46"/>
    <p:sldId id="444" r:id="rId47"/>
    <p:sldId id="443" r:id="rId48"/>
    <p:sldId id="442" r:id="rId49"/>
    <p:sldId id="441" r:id="rId50"/>
    <p:sldId id="440" r:id="rId51"/>
    <p:sldId id="439" r:id="rId52"/>
    <p:sldId id="438" r:id="rId53"/>
    <p:sldId id="437" r:id="rId54"/>
    <p:sldId id="436" r:id="rId55"/>
    <p:sldId id="435" r:id="rId56"/>
    <p:sldId id="449" r:id="rId57"/>
    <p:sldId id="448" r:id="rId58"/>
    <p:sldId id="357" r:id="rId59"/>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ладелец" initials="В" lastIdx="1" clrIdx="0">
    <p:extLst>
      <p:ext uri="{19B8F6BF-5375-455C-9EA6-DF929625EA0E}">
        <p15:presenceInfo xmlns:p15="http://schemas.microsoft.com/office/powerpoint/2012/main" userId="Владеле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3333FF"/>
    <a:srgbClr val="003399"/>
    <a:srgbClr val="0066FF"/>
    <a:srgbClr val="CAE8CD"/>
    <a:srgbClr val="3333CC"/>
    <a:srgbClr val="93E3FF"/>
    <a:srgbClr val="6600CC"/>
    <a:srgbClr val="FEB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53" autoAdjust="0"/>
  </p:normalViewPr>
  <p:slideViewPr>
    <p:cSldViewPr>
      <p:cViewPr varScale="1">
        <p:scale>
          <a:sx n="108" d="100"/>
          <a:sy n="108" d="100"/>
        </p:scale>
        <p:origin x="17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154576157930644E-2"/>
          <c:y val="3.7811312704191413E-2"/>
          <c:w val="0.66352653020049301"/>
          <c:h val="0.94688073326219679"/>
        </c:manualLayout>
      </c:layout>
      <c:barChart>
        <c:barDir val="col"/>
        <c:grouping val="clustered"/>
        <c:varyColors val="0"/>
        <c:ser>
          <c:idx val="0"/>
          <c:order val="0"/>
          <c:tx>
            <c:strRef>
              <c:f>Лист1!$B$1</c:f>
              <c:strCache>
                <c:ptCount val="1"/>
                <c:pt idx="0">
                  <c:v>план на 2022 год</c:v>
                </c:pt>
              </c:strCache>
            </c:strRef>
          </c:tx>
          <c:spPr>
            <a:solidFill>
              <a:srgbClr val="0066FF"/>
            </a:solidFill>
          </c:spPr>
          <c:invertIfNegative val="0"/>
          <c:dLbls>
            <c:dLbl>
              <c:idx val="0"/>
              <c:layout>
                <c:manualLayout>
                  <c:x val="-2.938455099133526E-3"/>
                  <c:y val="-1.3502015202347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17-4DB2-84ED-979293D46FFE}"/>
                </c:ext>
              </c:extLst>
            </c:dLbl>
            <c:dLbl>
              <c:idx val="1"/>
              <c:layout>
                <c:manualLayout>
                  <c:x val="-2.9384550991335798E-3"/>
                  <c:y val="-6.751007601173864E-3"/>
                </c:manualLayout>
              </c:layout>
              <c:tx>
                <c:rich>
                  <a:bodyPr/>
                  <a:lstStyle/>
                  <a:p>
                    <a:r>
                      <a:rPr lang="en-US" dirty="0"/>
                      <a:t>23 996,0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517-4DB2-84ED-979293D46FFE}"/>
                </c:ext>
              </c:extLst>
            </c:dLbl>
            <c:dLbl>
              <c:idx val="2"/>
              <c:layout>
                <c:manualLayout>
                  <c:x val="-1.9099958144367921E-2"/>
                  <c:y val="9.9015486917752221E-2"/>
                </c:manualLayout>
              </c:layout>
              <c:spPr/>
              <c:txPr>
                <a:bodyPr/>
                <a:lstStyle/>
                <a:p>
                  <a:pPr>
                    <a:defRPr sz="1400" b="1">
                      <a:solidFill>
                        <a:srgbClr val="3333FF"/>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17-4DB2-84ED-979293D46FFE}"/>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Общий объем доходов</c:v>
                </c:pt>
                <c:pt idx="1">
                  <c:v>Общий объем расходов</c:v>
                </c:pt>
                <c:pt idx="2">
                  <c:v>Дефицит бюджета(-), профицит бюджета (+)</c:v>
                </c:pt>
              </c:strCache>
            </c:strRef>
          </c:cat>
          <c:val>
            <c:numRef>
              <c:f>Лист1!$B$2:$B$4</c:f>
              <c:numCache>
                <c:formatCode>#,##0.0</c:formatCode>
                <c:ptCount val="3"/>
                <c:pt idx="0">
                  <c:v>22716.9</c:v>
                </c:pt>
                <c:pt idx="1">
                  <c:v>23178.7</c:v>
                </c:pt>
                <c:pt idx="2">
                  <c:v>-1279</c:v>
                </c:pt>
              </c:numCache>
            </c:numRef>
          </c:val>
          <c:extLst>
            <c:ext xmlns:c16="http://schemas.microsoft.com/office/drawing/2014/chart" uri="{C3380CC4-5D6E-409C-BE32-E72D297353CC}">
              <c16:uniqueId val="{00000003-E517-4DB2-84ED-979293D46FFE}"/>
            </c:ext>
          </c:extLst>
        </c:ser>
        <c:ser>
          <c:idx val="1"/>
          <c:order val="1"/>
          <c:tx>
            <c:strRef>
              <c:f>Лист1!$C$1</c:f>
              <c:strCache>
                <c:ptCount val="1"/>
                <c:pt idx="0">
                  <c:v>Факт за 2022 год</c:v>
                </c:pt>
              </c:strCache>
            </c:strRef>
          </c:tx>
          <c:spPr>
            <a:solidFill>
              <a:srgbClr val="FF0000"/>
            </a:solidFill>
          </c:spPr>
          <c:invertIfNegative val="0"/>
          <c:dLbls>
            <c:dLbl>
              <c:idx val="0"/>
              <c:layout>
                <c:manualLayout>
                  <c:x val="3.8199916288735952E-2"/>
                  <c:y val="-1.3502015202347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17-4DB2-84ED-979293D46FFE}"/>
                </c:ext>
              </c:extLst>
            </c:dLbl>
            <c:dLbl>
              <c:idx val="1"/>
              <c:layout>
                <c:manualLayout>
                  <c:x val="4.2607598937436091E-2"/>
                  <c:y val="-4.50067173411590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17-4DB2-84ED-979293D46FFE}"/>
                </c:ext>
              </c:extLst>
            </c:dLbl>
            <c:dLbl>
              <c:idx val="2"/>
              <c:layout>
                <c:manualLayout>
                  <c:x val="1.6161503045234293E-2"/>
                  <c:y val="7.8762109730629498E-2"/>
                </c:manualLayout>
              </c:layout>
              <c:spPr/>
              <c:txPr>
                <a:bodyPr/>
                <a:lstStyle/>
                <a:p>
                  <a:pPr>
                    <a:defRPr sz="1400" b="1">
                      <a:solidFill>
                        <a:srgbClr val="FF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17-4DB2-84ED-979293D46FFE}"/>
                </c:ext>
              </c:extLst>
            </c:dLbl>
            <c:spPr>
              <a:noFill/>
              <a:ln>
                <a:noFill/>
              </a:ln>
              <a:effectLst/>
            </c:spPr>
            <c:txPr>
              <a:bodyPr/>
              <a:lstStyle/>
              <a:p>
                <a:pPr>
                  <a:defRPr sz="14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Общий объем доходов</c:v>
                </c:pt>
                <c:pt idx="1">
                  <c:v>Общий объем расходов</c:v>
                </c:pt>
                <c:pt idx="2">
                  <c:v>Дефицит бюджета(-), профицит бюджета (+)</c:v>
                </c:pt>
              </c:strCache>
            </c:strRef>
          </c:cat>
          <c:val>
            <c:numRef>
              <c:f>Лист1!$C$2:$C$4</c:f>
              <c:numCache>
                <c:formatCode>#,##0.0</c:formatCode>
                <c:ptCount val="3"/>
                <c:pt idx="0">
                  <c:v>21967.5</c:v>
                </c:pt>
                <c:pt idx="1">
                  <c:v>22600.5</c:v>
                </c:pt>
                <c:pt idx="2">
                  <c:v>-633</c:v>
                </c:pt>
              </c:numCache>
            </c:numRef>
          </c:val>
          <c:extLst>
            <c:ext xmlns:c16="http://schemas.microsoft.com/office/drawing/2014/chart" uri="{C3380CC4-5D6E-409C-BE32-E72D297353CC}">
              <c16:uniqueId val="{00000007-E517-4DB2-84ED-979293D46FFE}"/>
            </c:ext>
          </c:extLst>
        </c:ser>
        <c:dLbls>
          <c:showLegendKey val="0"/>
          <c:showVal val="0"/>
          <c:showCatName val="0"/>
          <c:showSerName val="0"/>
          <c:showPercent val="0"/>
          <c:showBubbleSize val="0"/>
        </c:dLbls>
        <c:gapWidth val="150"/>
        <c:axId val="84847232"/>
        <c:axId val="64156800"/>
      </c:barChart>
      <c:catAx>
        <c:axId val="84847232"/>
        <c:scaling>
          <c:orientation val="minMax"/>
        </c:scaling>
        <c:delete val="0"/>
        <c:axPos val="b"/>
        <c:numFmt formatCode="General" sourceLinked="0"/>
        <c:majorTickMark val="out"/>
        <c:minorTickMark val="none"/>
        <c:tickLblPos val="nextTo"/>
        <c:txPr>
          <a:bodyPr/>
          <a:lstStyle/>
          <a:p>
            <a:pPr>
              <a:defRPr sz="1200" b="1"/>
            </a:pPr>
            <a:endParaRPr lang="ru-RU"/>
          </a:p>
        </c:txPr>
        <c:crossAx val="64156800"/>
        <c:crosses val="autoZero"/>
        <c:auto val="1"/>
        <c:lblAlgn val="ctr"/>
        <c:lblOffset val="100"/>
        <c:noMultiLvlLbl val="0"/>
      </c:catAx>
      <c:valAx>
        <c:axId val="64156800"/>
        <c:scaling>
          <c:orientation val="minMax"/>
        </c:scaling>
        <c:delete val="0"/>
        <c:axPos val="l"/>
        <c:majorGridlines/>
        <c:numFmt formatCode="0" sourceLinked="0"/>
        <c:majorTickMark val="out"/>
        <c:minorTickMark val="none"/>
        <c:tickLblPos val="nextTo"/>
        <c:txPr>
          <a:bodyPr/>
          <a:lstStyle/>
          <a:p>
            <a:pPr>
              <a:defRPr sz="1200" b="1"/>
            </a:pPr>
            <a:endParaRPr lang="ru-RU"/>
          </a:p>
        </c:txPr>
        <c:crossAx val="84847232"/>
        <c:crosses val="autoZero"/>
        <c:crossBetween val="between"/>
      </c:valAx>
    </c:plotArea>
    <c:legend>
      <c:legendPos val="r"/>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Лист1!$B$1</c:f>
              <c:strCache>
                <c:ptCount val="1"/>
                <c:pt idx="0">
                  <c:v>план 2022 года</c:v>
                </c:pt>
              </c:strCache>
            </c:strRef>
          </c:tx>
          <c:spPr>
            <a:gradFill rotWithShape="1">
              <a:gsLst>
                <a:gs pos="0">
                  <a:schemeClr val="accent1">
                    <a:tint val="75000"/>
                    <a:shade val="85000"/>
                    <a:satMod val="230000"/>
                  </a:schemeClr>
                </a:gs>
                <a:gs pos="25000">
                  <a:schemeClr val="accent1">
                    <a:tint val="90000"/>
                    <a:shade val="70000"/>
                    <a:satMod val="220000"/>
                  </a:schemeClr>
                </a:gs>
                <a:gs pos="50000">
                  <a:schemeClr val="accent1">
                    <a:tint val="90000"/>
                    <a:shade val="58000"/>
                    <a:satMod val="225000"/>
                  </a:schemeClr>
                </a:gs>
                <a:gs pos="65000">
                  <a:schemeClr val="accent1">
                    <a:tint val="90000"/>
                    <a:shade val="58000"/>
                    <a:satMod val="225000"/>
                  </a:schemeClr>
                </a:gs>
                <a:gs pos="80000">
                  <a:schemeClr val="accent1">
                    <a:tint val="90000"/>
                    <a:shade val="69000"/>
                    <a:satMod val="220000"/>
                  </a:schemeClr>
                </a:gs>
                <a:gs pos="100000">
                  <a:schemeClr val="accent1">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layout>
                <c:manualLayout>
                  <c:x val="-2.8641167125779975E-2"/>
                  <c:y val="-1.8565188663247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66-411E-AE9A-5EBB6CEFB39F}"/>
                </c:ext>
              </c:extLst>
            </c:dLbl>
            <c:dLbl>
              <c:idx val="1"/>
              <c:layout>
                <c:manualLayout>
                  <c:x val="9.0445790923515904E-3"/>
                  <c:y val="5.3374917406837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66-411E-AE9A-5EBB6CEFB39F}"/>
                </c:ext>
              </c:extLst>
            </c:dLbl>
            <c:dLbl>
              <c:idx val="2"/>
              <c:layout>
                <c:manualLayout>
                  <c:x val="-6.0297193949010425E-2"/>
                  <c:y val="6.9619457487179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66-411E-AE9A-5EBB6CEFB39F}"/>
                </c:ext>
              </c:extLst>
            </c:dLbl>
            <c:dLbl>
              <c:idx val="3"/>
              <c:layout>
                <c:manualLayout>
                  <c:x val="6.029719394901047E-3"/>
                  <c:y val="1.85651886632478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66-411E-AE9A-5EBB6CEFB39F}"/>
                </c:ext>
              </c:extLst>
            </c:dLbl>
            <c:dLbl>
              <c:idx val="4"/>
              <c:layout>
                <c:manualLayout>
                  <c:x val="-3.9193176066856773E-2"/>
                  <c:y val="-2.7847782994872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66-411E-AE9A-5EBB6CEFB39F}"/>
                </c:ext>
              </c:extLst>
            </c:dLbl>
            <c:dLbl>
              <c:idx val="5"/>
              <c:layout>
                <c:manualLayout>
                  <c:x val="-9.0445790923515609E-3"/>
                  <c:y val="-1.16032429145299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66-411E-AE9A-5EBB6CEFB39F}"/>
                </c:ext>
              </c:extLst>
            </c:dLbl>
            <c:dLbl>
              <c:idx val="6"/>
              <c:layout>
                <c:manualLayout>
                  <c:x val="7.5371492436264124E-3"/>
                  <c:y val="2.3206485829059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66-411E-AE9A-5EBB6CEFB3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Лист1!$A$2:$A$7</c:f>
              <c:strCache>
                <c:ptCount val="6"/>
                <c:pt idx="0">
                  <c:v> НДФЛ</c:v>
                </c:pt>
                <c:pt idx="1">
                  <c:v>Земельный налог</c:v>
                </c:pt>
                <c:pt idx="2">
                  <c:v>УСН</c:v>
                </c:pt>
                <c:pt idx="3">
                  <c:v>ЕНВД</c:v>
                </c:pt>
                <c:pt idx="4">
                  <c:v>Налог на имущество физических лиц</c:v>
                </c:pt>
                <c:pt idx="5">
                  <c:v>прочие налоговые доходы</c:v>
                </c:pt>
              </c:strCache>
            </c:strRef>
          </c:cat>
          <c:val>
            <c:numRef>
              <c:f>Лист1!$B$2:$B$7</c:f>
              <c:numCache>
                <c:formatCode>#,##0.0</c:formatCode>
                <c:ptCount val="6"/>
                <c:pt idx="0">
                  <c:v>1899.8</c:v>
                </c:pt>
                <c:pt idx="1">
                  <c:v>1035</c:v>
                </c:pt>
                <c:pt idx="2">
                  <c:v>2116.5</c:v>
                </c:pt>
                <c:pt idx="3">
                  <c:v>0</c:v>
                </c:pt>
                <c:pt idx="4">
                  <c:v>545.5</c:v>
                </c:pt>
                <c:pt idx="5">
                  <c:v>408.3</c:v>
                </c:pt>
              </c:numCache>
            </c:numRef>
          </c:val>
          <c:extLst>
            <c:ext xmlns:c16="http://schemas.microsoft.com/office/drawing/2014/chart" uri="{C3380CC4-5D6E-409C-BE32-E72D297353CC}">
              <c16:uniqueId val="{00000007-2166-411E-AE9A-5EBB6CEFB39F}"/>
            </c:ext>
          </c:extLst>
        </c:ser>
        <c:ser>
          <c:idx val="1"/>
          <c:order val="1"/>
          <c:tx>
            <c:strRef>
              <c:f>Лист1!$C$1</c:f>
              <c:strCache>
                <c:ptCount val="1"/>
                <c:pt idx="0">
                  <c:v>факт 2022 года</c:v>
                </c:pt>
              </c:strCache>
            </c:strRef>
          </c:tx>
          <c:spPr>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c:spPr>
          <c:invertIfNegative val="0"/>
          <c:dLbls>
            <c:dLbl>
              <c:idx val="0"/>
              <c:layout>
                <c:manualLayout>
                  <c:x val="2.4118877579604178E-2"/>
                  <c:y val="-2.088583724615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66-411E-AE9A-5EBB6CEFB39F}"/>
                </c:ext>
              </c:extLst>
            </c:dLbl>
            <c:dLbl>
              <c:idx val="1"/>
              <c:layout>
                <c:manualLayout>
                  <c:x val="-1.9596588033428387E-2"/>
                  <c:y val="-2.552713441196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166-411E-AE9A-5EBB6CEFB39F}"/>
                </c:ext>
              </c:extLst>
            </c:dLbl>
            <c:dLbl>
              <c:idx val="2"/>
              <c:layout>
                <c:manualLayout>
                  <c:x val="1.8089039489439445E-2"/>
                  <c:y val="-1.8565188663247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166-411E-AE9A-5EBB6CEFB39F}"/>
                </c:ext>
              </c:extLst>
            </c:dLbl>
            <c:dLbl>
              <c:idx val="3"/>
              <c:layout>
                <c:manualLayout>
                  <c:x val="7.537149243626304E-3"/>
                  <c:y val="1.3923891497435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66-411E-AE9A-5EBB6CEFB39F}"/>
                </c:ext>
              </c:extLst>
            </c:dLbl>
            <c:dLbl>
              <c:idx val="4"/>
              <c:layout>
                <c:manualLayout>
                  <c:x val="3.0148596974505202E-2"/>
                  <c:y val="-2.552713441196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166-411E-AE9A-5EBB6CEFB39F}"/>
                </c:ext>
              </c:extLst>
            </c:dLbl>
            <c:dLbl>
              <c:idx val="5"/>
              <c:layout>
                <c:manualLayout>
                  <c:x val="4.5222895461757902E-2"/>
                  <c:y val="-1.624454008034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166-411E-AE9A-5EBB6CEFB39F}"/>
                </c:ext>
              </c:extLst>
            </c:dLbl>
            <c:dLbl>
              <c:idx val="6"/>
              <c:layout>
                <c:manualLayout>
                  <c:x val="1.2059438789802089E-2"/>
                  <c:y val="1.39238914974360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166-411E-AE9A-5EBB6CEFB39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00FF"/>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Лист1!$A$2:$A$7</c:f>
              <c:strCache>
                <c:ptCount val="6"/>
                <c:pt idx="0">
                  <c:v> НДФЛ</c:v>
                </c:pt>
                <c:pt idx="1">
                  <c:v>Земельный налог</c:v>
                </c:pt>
                <c:pt idx="2">
                  <c:v>УСН</c:v>
                </c:pt>
                <c:pt idx="3">
                  <c:v>ЕНВД</c:v>
                </c:pt>
                <c:pt idx="4">
                  <c:v>Налог на имущество физических лиц</c:v>
                </c:pt>
                <c:pt idx="5">
                  <c:v>прочие налоговые доходы</c:v>
                </c:pt>
              </c:strCache>
            </c:strRef>
          </c:cat>
          <c:val>
            <c:numRef>
              <c:f>Лист1!$C$2:$C$7</c:f>
              <c:numCache>
                <c:formatCode>#,##0.0</c:formatCode>
                <c:ptCount val="6"/>
                <c:pt idx="0">
                  <c:v>2005.6</c:v>
                </c:pt>
                <c:pt idx="1">
                  <c:v>1059.4000000000001</c:v>
                </c:pt>
                <c:pt idx="2">
                  <c:v>2163.8000000000002</c:v>
                </c:pt>
                <c:pt idx="3">
                  <c:v>-0.9</c:v>
                </c:pt>
                <c:pt idx="4">
                  <c:v>579.79999999999995</c:v>
                </c:pt>
                <c:pt idx="5">
                  <c:v>426.8</c:v>
                </c:pt>
              </c:numCache>
            </c:numRef>
          </c:val>
          <c:extLst>
            <c:ext xmlns:c16="http://schemas.microsoft.com/office/drawing/2014/chart" uri="{C3380CC4-5D6E-409C-BE32-E72D297353CC}">
              <c16:uniqueId val="{0000000F-2166-411E-AE9A-5EBB6CEFB39F}"/>
            </c:ext>
          </c:extLst>
        </c:ser>
        <c:dLbls>
          <c:showLegendKey val="0"/>
          <c:showVal val="0"/>
          <c:showCatName val="0"/>
          <c:showSerName val="0"/>
          <c:showPercent val="0"/>
          <c:showBubbleSize val="0"/>
        </c:dLbls>
        <c:gapWidth val="150"/>
        <c:shape val="box"/>
        <c:axId val="127375616"/>
        <c:axId val="127270912"/>
        <c:axId val="127158464"/>
      </c:bar3DChart>
      <c:catAx>
        <c:axId val="12737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27270912"/>
        <c:crosses val="autoZero"/>
        <c:auto val="1"/>
        <c:lblAlgn val="ctr"/>
        <c:lblOffset val="100"/>
        <c:noMultiLvlLbl val="0"/>
      </c:catAx>
      <c:valAx>
        <c:axId val="127270912"/>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27375616"/>
        <c:crosses val="autoZero"/>
        <c:crossBetween val="between"/>
      </c:valAx>
      <c:serAx>
        <c:axId val="12715846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127270912"/>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10"/>
      <c:rAngAx val="0"/>
      <c:perspective val="20"/>
    </c:view3D>
    <c:floor>
      <c:thickness val="0"/>
    </c:floor>
    <c:sideWall>
      <c:thickness val="0"/>
    </c:sideWall>
    <c:backWall>
      <c:thickness val="0"/>
    </c:backWall>
    <c:plotArea>
      <c:layout>
        <c:manualLayout>
          <c:layoutTarget val="inner"/>
          <c:xMode val="edge"/>
          <c:yMode val="edge"/>
          <c:x val="0.18432480314960631"/>
          <c:y val="4.7507874015748297E-2"/>
          <c:w val="0.51771505905511861"/>
          <c:h val="0.43900516732283701"/>
        </c:manualLayout>
      </c:layout>
      <c:bar3DChart>
        <c:barDir val="col"/>
        <c:grouping val="standard"/>
        <c:varyColors val="0"/>
        <c:ser>
          <c:idx val="0"/>
          <c:order val="0"/>
          <c:tx>
            <c:strRef>
              <c:f>Лист1!$B$1</c:f>
              <c:strCache>
                <c:ptCount val="1"/>
                <c:pt idx="0">
                  <c:v>план 2022 года</c:v>
                </c:pt>
              </c:strCache>
            </c:strRef>
          </c:tx>
          <c:spPr>
            <a:scene3d>
              <a:camera prst="orthographicFront"/>
              <a:lightRig rig="threePt" dir="t"/>
            </a:scene3d>
            <a:sp3d>
              <a:bevelT/>
            </a:sp3d>
          </c:spPr>
          <c:invertIfNegative val="0"/>
          <c:dLbls>
            <c:dLbl>
              <c:idx val="0"/>
              <c:layout>
                <c:manualLayout>
                  <c:x val="2.3391649144418199E-3"/>
                  <c:y val="4.04037576130859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AD-4A69-99FC-84406BB6ABE0}"/>
                </c:ext>
              </c:extLst>
            </c:dLbl>
            <c:dLbl>
              <c:idx val="1"/>
              <c:layout>
                <c:manualLayout>
                  <c:x val="4.6783298288836416E-3"/>
                  <c:y val="4.686835883117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AD-4A69-99FC-84406BB6ABE0}"/>
                </c:ext>
              </c:extLst>
            </c:dLbl>
            <c:dLbl>
              <c:idx val="2"/>
              <c:layout>
                <c:manualLayout>
                  <c:x val="1.1695824572209121E-3"/>
                  <c:y val="4.20199079176096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AD-4A69-99FC-84406BB6ABE0}"/>
                </c:ext>
              </c:extLst>
            </c:dLbl>
            <c:dLbl>
              <c:idx val="3"/>
              <c:layout>
                <c:manualLayout>
                  <c:x val="-1.1695824572209121E-3"/>
                  <c:y val="3.3939156394992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AD-4A69-99FC-84406BB6ABE0}"/>
                </c:ext>
              </c:extLst>
            </c:dLbl>
            <c:dLbl>
              <c:idx val="4"/>
              <c:layout>
                <c:manualLayout>
                  <c:x val="-8.5768389392446996E-17"/>
                  <c:y val="5.0100659440226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AD-4A69-99FC-84406BB6ABE0}"/>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1">
                  <c:v>Аренда земли</c:v>
                </c:pt>
                <c:pt idx="2">
                  <c:v>Ареда имущества</c:v>
                </c:pt>
                <c:pt idx="3">
                  <c:v>Доходы от продажи материальных и нематериальных активов</c:v>
                </c:pt>
                <c:pt idx="4">
                  <c:v>прочие неналоговые поступления </c:v>
                </c:pt>
              </c:strCache>
            </c:strRef>
          </c:cat>
          <c:val>
            <c:numRef>
              <c:f>Лист1!$B$2:$B$6</c:f>
              <c:numCache>
                <c:formatCode>#,##0.0</c:formatCode>
                <c:ptCount val="5"/>
                <c:pt idx="1">
                  <c:v>1041.9000000000001</c:v>
                </c:pt>
                <c:pt idx="2">
                  <c:v>153.69999999999999</c:v>
                </c:pt>
                <c:pt idx="3">
                  <c:v>196</c:v>
                </c:pt>
                <c:pt idx="4">
                  <c:v>404.6</c:v>
                </c:pt>
              </c:numCache>
            </c:numRef>
          </c:val>
          <c:extLst>
            <c:ext xmlns:c16="http://schemas.microsoft.com/office/drawing/2014/chart" uri="{C3380CC4-5D6E-409C-BE32-E72D297353CC}">
              <c16:uniqueId val="{00000004-0CAD-4A69-99FC-84406BB6ABE0}"/>
            </c:ext>
          </c:extLst>
        </c:ser>
        <c:ser>
          <c:idx val="1"/>
          <c:order val="1"/>
          <c:tx>
            <c:strRef>
              <c:f>Лист1!$C$1</c:f>
              <c:strCache>
                <c:ptCount val="1"/>
                <c:pt idx="0">
                  <c:v>факт 2022 года</c:v>
                </c:pt>
              </c:strCache>
            </c:strRef>
          </c:tx>
          <c:spPr>
            <a:scene3d>
              <a:camera prst="orthographicFront"/>
              <a:lightRig rig="threePt" dir="t"/>
            </a:scene3d>
            <a:sp3d>
              <a:bevelT/>
            </a:sp3d>
          </c:spPr>
          <c:invertIfNegative val="0"/>
          <c:dLbls>
            <c:dLbl>
              <c:idx val="0"/>
              <c:layout>
                <c:manualLayout>
                  <c:x val="4.6783298288836624E-3"/>
                  <c:y val="3.3939156394992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AD-4A69-99FC-84406BB6ABE0}"/>
                </c:ext>
              </c:extLst>
            </c:dLbl>
            <c:dLbl>
              <c:idx val="1"/>
              <c:layout>
                <c:manualLayout>
                  <c:x val="4.6783298288835982E-3"/>
                  <c:y val="2.7474555176898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AD-4A69-99FC-84406BB6ABE0}"/>
                </c:ext>
              </c:extLst>
            </c:dLbl>
            <c:dLbl>
              <c:idx val="2"/>
              <c:layout>
                <c:manualLayout>
                  <c:x val="3.5087473716627483E-3"/>
                  <c:y val="2.100995395880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AD-4A69-99FC-84406BB6ABE0}"/>
                </c:ext>
              </c:extLst>
            </c:dLbl>
            <c:dLbl>
              <c:idx val="3"/>
              <c:layout>
                <c:manualLayout>
                  <c:x val="2.3391649144419058E-3"/>
                  <c:y val="2.74745551768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AD-4A69-99FC-84406BB6ABE0}"/>
                </c:ext>
              </c:extLst>
            </c:dLbl>
            <c:dLbl>
              <c:idx val="4"/>
              <c:layout>
                <c:manualLayout>
                  <c:x val="0"/>
                  <c:y val="2.5858404872375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AD-4A69-99FC-84406BB6ABE0}"/>
                </c:ext>
              </c:extLst>
            </c:dLbl>
            <c:spPr>
              <a:noFill/>
              <a:ln>
                <a:noFill/>
              </a:ln>
              <a:effectLst/>
            </c:spPr>
            <c:txPr>
              <a:bodyPr/>
              <a:lstStyle/>
              <a:p>
                <a:pPr>
                  <a:defRPr sz="1200" b="1">
                    <a:solidFill>
                      <a:srgbClr val="FFFF0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1">
                  <c:v>Аренда земли</c:v>
                </c:pt>
                <c:pt idx="2">
                  <c:v>Ареда имущества</c:v>
                </c:pt>
                <c:pt idx="3">
                  <c:v>Доходы от продажи материальных и нематериальных активов</c:v>
                </c:pt>
                <c:pt idx="4">
                  <c:v>прочие неналоговые поступления </c:v>
                </c:pt>
              </c:strCache>
            </c:strRef>
          </c:cat>
          <c:val>
            <c:numRef>
              <c:f>Лист1!$C$2:$C$6</c:f>
              <c:numCache>
                <c:formatCode>#,##0.0</c:formatCode>
                <c:ptCount val="5"/>
                <c:pt idx="1">
                  <c:v>1039.0999999999999</c:v>
                </c:pt>
                <c:pt idx="2">
                  <c:v>159.9</c:v>
                </c:pt>
                <c:pt idx="3">
                  <c:v>222</c:v>
                </c:pt>
                <c:pt idx="4">
                  <c:v>407.5</c:v>
                </c:pt>
              </c:numCache>
            </c:numRef>
          </c:val>
          <c:extLst>
            <c:ext xmlns:c16="http://schemas.microsoft.com/office/drawing/2014/chart" uri="{C3380CC4-5D6E-409C-BE32-E72D297353CC}">
              <c16:uniqueId val="{00000009-0CAD-4A69-99FC-84406BB6ABE0}"/>
            </c:ext>
          </c:extLst>
        </c:ser>
        <c:dLbls>
          <c:showLegendKey val="0"/>
          <c:showVal val="0"/>
          <c:showCatName val="0"/>
          <c:showSerName val="0"/>
          <c:showPercent val="0"/>
          <c:showBubbleSize val="0"/>
        </c:dLbls>
        <c:gapWidth val="150"/>
        <c:shape val="box"/>
        <c:axId val="127318656"/>
        <c:axId val="134619520"/>
        <c:axId val="127377408"/>
      </c:bar3DChart>
      <c:catAx>
        <c:axId val="127318656"/>
        <c:scaling>
          <c:orientation val="minMax"/>
        </c:scaling>
        <c:delete val="0"/>
        <c:axPos val="b"/>
        <c:numFmt formatCode="General" sourceLinked="0"/>
        <c:majorTickMark val="out"/>
        <c:minorTickMark val="none"/>
        <c:tickLblPos val="nextTo"/>
        <c:txPr>
          <a:bodyPr/>
          <a:lstStyle/>
          <a:p>
            <a:pPr>
              <a:defRPr sz="1000"/>
            </a:pPr>
            <a:endParaRPr lang="ru-RU"/>
          </a:p>
        </c:txPr>
        <c:crossAx val="134619520"/>
        <c:crosses val="autoZero"/>
        <c:auto val="1"/>
        <c:lblAlgn val="ctr"/>
        <c:lblOffset val="100"/>
        <c:noMultiLvlLbl val="0"/>
      </c:catAx>
      <c:valAx>
        <c:axId val="134619520"/>
        <c:scaling>
          <c:orientation val="minMax"/>
        </c:scaling>
        <c:delete val="0"/>
        <c:axPos val="l"/>
        <c:majorGridlines/>
        <c:numFmt formatCode="#,##0.0" sourceLinked="1"/>
        <c:majorTickMark val="out"/>
        <c:minorTickMark val="none"/>
        <c:tickLblPos val="nextTo"/>
        <c:txPr>
          <a:bodyPr/>
          <a:lstStyle/>
          <a:p>
            <a:pPr>
              <a:defRPr sz="1200"/>
            </a:pPr>
            <a:endParaRPr lang="ru-RU"/>
          </a:p>
        </c:txPr>
        <c:crossAx val="127318656"/>
        <c:crosses val="autoZero"/>
        <c:crossBetween val="between"/>
      </c:valAx>
      <c:serAx>
        <c:axId val="127377408"/>
        <c:scaling>
          <c:orientation val="minMax"/>
        </c:scaling>
        <c:delete val="1"/>
        <c:axPos val="b"/>
        <c:majorTickMark val="out"/>
        <c:minorTickMark val="none"/>
        <c:tickLblPos val="none"/>
        <c:crossAx val="134619520"/>
        <c:crosses val="autoZero"/>
      </c:serAx>
    </c:plotArea>
    <c:legend>
      <c:legendPos val="r"/>
      <c:layout>
        <c:manualLayout>
          <c:xMode val="edge"/>
          <c:yMode val="edge"/>
          <c:x val="0.17577056144378367"/>
          <c:y val="0.58311033852622096"/>
          <c:w val="0.57434268372703356"/>
          <c:h val="7.824258337140004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Лист1!$B$1</c:f>
              <c:strCache>
                <c:ptCount val="1"/>
                <c:pt idx="0">
                  <c:v>план 2022 года</c:v>
                </c:pt>
              </c:strCache>
            </c:strRef>
          </c:tx>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2.8888073738933231E-2"/>
                  <c:y val="-6.96194574871798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02-47B0-8C22-6E744E838F24}"/>
                </c:ext>
              </c:extLst>
            </c:dLbl>
            <c:dLbl>
              <c:idx val="1"/>
              <c:layout>
                <c:manualLayout>
                  <c:x val="1.651032684137467E-2"/>
                  <c:y val="4.5378195870465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02-47B0-8C22-6E744E838F24}"/>
                </c:ext>
              </c:extLst>
            </c:dLbl>
            <c:dLbl>
              <c:idx val="2"/>
              <c:layout>
                <c:manualLayout>
                  <c:x val="1.7480668606511963E-2"/>
                  <c:y val="5.6661832224202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02-47B0-8C22-6E744E838F24}"/>
                </c:ext>
              </c:extLst>
            </c:dLbl>
            <c:dLbl>
              <c:idx val="3"/>
              <c:layout>
                <c:manualLayout>
                  <c:x val="2.4326798938049028E-2"/>
                  <c:y val="-1.82728234874489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02-47B0-8C22-6E744E838F24}"/>
                </c:ext>
              </c:extLst>
            </c:dLbl>
            <c:dLbl>
              <c:idx val="4"/>
              <c:layout>
                <c:manualLayout>
                  <c:x val="1.6724674269908733E-2"/>
                  <c:y val="2.3206485829059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02-47B0-8C22-6E744E838F24}"/>
                </c:ext>
              </c:extLst>
            </c:dLbl>
            <c:dLbl>
              <c:idx val="5"/>
              <c:layout>
                <c:manualLayout>
                  <c:x val="2.1285949070792915E-2"/>
                  <c:y val="-4.6412971658120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02-47B0-8C22-6E744E838F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33FF"/>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4"/>
                <c:pt idx="0">
                  <c:v>Дотации</c:v>
                </c:pt>
                <c:pt idx="1">
                  <c:v>Субвенции</c:v>
                </c:pt>
                <c:pt idx="2">
                  <c:v>Субсидии</c:v>
                </c:pt>
                <c:pt idx="3">
                  <c:v>Иные межбюджетные трансферты</c:v>
                </c:pt>
              </c:strCache>
            </c:strRef>
          </c:cat>
          <c:val>
            <c:numRef>
              <c:f>Лист1!$B$2:$B$6</c:f>
              <c:numCache>
                <c:formatCode>#,##0.0</c:formatCode>
                <c:ptCount val="5"/>
                <c:pt idx="0">
                  <c:v>4.4000000000000004</c:v>
                </c:pt>
                <c:pt idx="1">
                  <c:v>8863.7999999999975</c:v>
                </c:pt>
                <c:pt idx="2">
                  <c:v>5984.4</c:v>
                </c:pt>
                <c:pt idx="3">
                  <c:v>35.5</c:v>
                </c:pt>
              </c:numCache>
            </c:numRef>
          </c:val>
          <c:extLst>
            <c:ext xmlns:c16="http://schemas.microsoft.com/office/drawing/2014/chart" uri="{C3380CC4-5D6E-409C-BE32-E72D297353CC}">
              <c16:uniqueId val="{00000006-F002-47B0-8C22-6E744E838F24}"/>
            </c:ext>
          </c:extLst>
        </c:ser>
        <c:ser>
          <c:idx val="1"/>
          <c:order val="1"/>
          <c:tx>
            <c:strRef>
              <c:f>Лист1!$C$1</c:f>
              <c:strCache>
                <c:ptCount val="1"/>
                <c:pt idx="0">
                  <c:v>факт 2022 года</c:v>
                </c:pt>
              </c:strCache>
            </c:strRef>
          </c:tx>
          <c:spPr>
            <a:gradFill>
              <a:gsLst>
                <a:gs pos="100000">
                  <a:schemeClr val="accent2">
                    <a:alpha val="0"/>
                  </a:schemeClr>
                </a:gs>
                <a:gs pos="50000">
                  <a:schemeClr val="accent2"/>
                </a:gs>
              </a:gsLst>
              <a:lin ang="5400000" scaled="0"/>
            </a:gradFill>
            <a:ln>
              <a:noFill/>
            </a:ln>
            <a:effectLst/>
            <a:sp3d/>
          </c:spPr>
          <c:invertIfNegative val="0"/>
          <c:dLbls>
            <c:dLbl>
              <c:idx val="0"/>
              <c:layout>
                <c:manualLayout>
                  <c:x val="3.0408498672561259E-2"/>
                  <c:y val="-9.2825943316241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02-47B0-8C22-6E744E838F24}"/>
                </c:ext>
              </c:extLst>
            </c:dLbl>
            <c:dLbl>
              <c:idx val="1"/>
              <c:layout>
                <c:manualLayout>
                  <c:x val="3.9531048274329898E-2"/>
                  <c:y val="-1.1603242914529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02-47B0-8C22-6E744E838F24}"/>
                </c:ext>
              </c:extLst>
            </c:dLbl>
            <c:dLbl>
              <c:idx val="2"/>
              <c:layout>
                <c:manualLayout>
                  <c:x val="3.5450908868116832E-2"/>
                  <c:y val="-5.280340947296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02-47B0-8C22-6E744E838F24}"/>
                </c:ext>
              </c:extLst>
            </c:dLbl>
            <c:dLbl>
              <c:idx val="3"/>
              <c:layout>
                <c:manualLayout>
                  <c:x val="2.9400132411815508E-2"/>
                  <c:y val="-7.81093677474847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02-47B0-8C22-6E744E838F24}"/>
                </c:ext>
              </c:extLst>
            </c:dLbl>
            <c:dLbl>
              <c:idx val="4"/>
              <c:layout>
                <c:manualLayout>
                  <c:x val="4.8653597876098104E-2"/>
                  <c:y val="-3.4809728743589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02-47B0-8C22-6E744E838F24}"/>
                </c:ext>
              </c:extLst>
            </c:dLbl>
            <c:dLbl>
              <c:idx val="5"/>
              <c:layout>
                <c:manualLayout>
                  <c:x val="4.2571898141585691E-2"/>
                  <c:y val="-3.7130377326496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02-47B0-8C22-6E744E838F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4"/>
                <c:pt idx="0">
                  <c:v>Дотации</c:v>
                </c:pt>
                <c:pt idx="1">
                  <c:v>Субвенции</c:v>
                </c:pt>
                <c:pt idx="2">
                  <c:v>Субсидии</c:v>
                </c:pt>
                <c:pt idx="3">
                  <c:v>Иные межбюджетные трансферты</c:v>
                </c:pt>
              </c:strCache>
            </c:strRef>
          </c:cat>
          <c:val>
            <c:numRef>
              <c:f>Лист1!$C$2:$C$6</c:f>
              <c:numCache>
                <c:formatCode>#,##0.0</c:formatCode>
                <c:ptCount val="5"/>
                <c:pt idx="0">
                  <c:v>64.400000000000006</c:v>
                </c:pt>
                <c:pt idx="1">
                  <c:v>8774.9</c:v>
                </c:pt>
                <c:pt idx="2">
                  <c:v>5139</c:v>
                </c:pt>
                <c:pt idx="3">
                  <c:v>34.800000000000011</c:v>
                </c:pt>
              </c:numCache>
            </c:numRef>
          </c:val>
          <c:extLst>
            <c:ext xmlns:c16="http://schemas.microsoft.com/office/drawing/2014/chart" uri="{C3380CC4-5D6E-409C-BE32-E72D297353CC}">
              <c16:uniqueId val="{0000000D-F002-47B0-8C22-6E744E838F24}"/>
            </c:ext>
          </c:extLst>
        </c:ser>
        <c:dLbls>
          <c:showLegendKey val="0"/>
          <c:showVal val="1"/>
          <c:showCatName val="0"/>
          <c:showSerName val="0"/>
          <c:showPercent val="0"/>
          <c:showBubbleSize val="0"/>
        </c:dLbls>
        <c:gapWidth val="150"/>
        <c:gapDepth val="0"/>
        <c:shape val="box"/>
        <c:axId val="134695936"/>
        <c:axId val="134730496"/>
        <c:axId val="127379200"/>
      </c:bar3DChart>
      <c:catAx>
        <c:axId val="134695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4730496"/>
        <c:crosses val="autoZero"/>
        <c:auto val="1"/>
        <c:lblAlgn val="ctr"/>
        <c:lblOffset val="100"/>
        <c:noMultiLvlLbl val="0"/>
      </c:catAx>
      <c:valAx>
        <c:axId val="13473049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34695936"/>
        <c:crosses val="autoZero"/>
        <c:crossBetween val="between"/>
      </c:valAx>
      <c:serAx>
        <c:axId val="127379200"/>
        <c:scaling>
          <c:orientation val="minMax"/>
        </c:scaling>
        <c:delete val="1"/>
        <c:axPos val="b"/>
        <c:majorTickMark val="none"/>
        <c:minorTickMark val="none"/>
        <c:tickLblPos val="none"/>
        <c:crossAx val="13473049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Всего расходов бюджета Городского округа Балашиха в 2022 году 22 600,5 млн. руб. </c:v>
                </c:pt>
              </c:strCache>
            </c:strRef>
          </c:tx>
          <c:explosion val="7"/>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A05-4485-A564-B1C2AE95E4E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A05-4485-A564-B1C2AE95E4E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Лист1!$A$2:$A$3</c:f>
              <c:strCache>
                <c:ptCount val="2"/>
                <c:pt idx="0">
                  <c:v>Расходы на социальную сферу 16 220,4</c:v>
                </c:pt>
                <c:pt idx="1">
                  <c:v>Прочие расходы 6 380,1</c:v>
                </c:pt>
              </c:strCache>
            </c:strRef>
          </c:cat>
          <c:val>
            <c:numRef>
              <c:f>Лист1!$B$2:$B$3</c:f>
              <c:numCache>
                <c:formatCode>General</c:formatCode>
                <c:ptCount val="2"/>
                <c:pt idx="0">
                  <c:v>72</c:v>
                </c:pt>
                <c:pt idx="1">
                  <c:v>28</c:v>
                </c:pt>
              </c:numCache>
            </c:numRef>
          </c:val>
          <c:extLst>
            <c:ext xmlns:c16="http://schemas.microsoft.com/office/drawing/2014/chart" uri="{C3380CC4-5D6E-409C-BE32-E72D297353CC}">
              <c16:uniqueId val="{00000000-F3B6-423F-B5C2-4D393915B41A}"/>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3916545822394"/>
          <c:y val="0.49161377902455283"/>
          <c:w val="0.35155194744443602"/>
          <c:h val="0.1610276327321655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1DA585B-D3CB-425F-BCA2-2D8FFD40652E}" type="datetimeFigureOut">
              <a:rPr lang="ru-RU" smtClean="0"/>
              <a:pPr/>
              <a:t>04.04.2023</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A84FCB-BF91-4AA7-AC48-7661E92C941A}" type="slidenum">
              <a:rPr lang="ru-RU" smtClean="0"/>
              <a:pPr/>
              <a:t>‹#›</a:t>
            </a:fld>
            <a:endParaRPr lang="ru-RU"/>
          </a:p>
        </p:txBody>
      </p:sp>
    </p:spTree>
    <p:extLst>
      <p:ext uri="{BB962C8B-B14F-4D97-AF65-F5344CB8AC3E}">
        <p14:creationId xmlns:p14="http://schemas.microsoft.com/office/powerpoint/2010/main" val="144798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A84FCB-BF91-4AA7-AC48-7661E92C941A}" type="slidenum">
              <a:rPr lang="ru-RU" smtClean="0"/>
              <a:pPr/>
              <a:t>19</a:t>
            </a:fld>
            <a:endParaRPr lang="ru-RU"/>
          </a:p>
        </p:txBody>
      </p:sp>
    </p:spTree>
    <p:extLst>
      <p:ext uri="{BB962C8B-B14F-4D97-AF65-F5344CB8AC3E}">
        <p14:creationId xmlns:p14="http://schemas.microsoft.com/office/powerpoint/2010/main" val="163776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A84FCB-BF91-4AA7-AC48-7661E92C941A}" type="slidenum">
              <a:rPr lang="ru-RU" smtClean="0"/>
              <a:pPr/>
              <a:t>24</a:t>
            </a:fld>
            <a:endParaRPr lang="ru-RU"/>
          </a:p>
        </p:txBody>
      </p:sp>
    </p:spTree>
    <p:extLst>
      <p:ext uri="{BB962C8B-B14F-4D97-AF65-F5344CB8AC3E}">
        <p14:creationId xmlns:p14="http://schemas.microsoft.com/office/powerpoint/2010/main" val="406273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BD7B59A-3590-4614-BD61-769B485E205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a:t>Образец заголовка</a:t>
            </a:r>
          </a:p>
        </p:txBody>
      </p:sp>
      <p:sp>
        <p:nvSpPr>
          <p:cNvPr id="3" name="Диаграмма 2"/>
          <p:cNvSpPr>
            <a:spLocks noGrp="1"/>
          </p:cNvSpPr>
          <p:nvPr>
            <p:ph type="chart" idx="1"/>
          </p:nvPr>
        </p:nvSpPr>
        <p:spPr>
          <a:xfrm>
            <a:off x="457200" y="1981200"/>
            <a:ext cx="8229600" cy="3886200"/>
          </a:xfrm>
        </p:spPr>
        <p:txBody>
          <a:bodyPr/>
          <a:lstStyle/>
          <a:p>
            <a:pPr lvl="0"/>
            <a:endParaRPr lang="ru-RU" noProof="0"/>
          </a:p>
        </p:txBody>
      </p:sp>
      <p:sp>
        <p:nvSpPr>
          <p:cNvPr id="4" name="Rectangle 3"/>
          <p:cNvSpPr>
            <a:spLocks noGrp="1" noChangeArrowheads="1"/>
          </p:cNvSpPr>
          <p:nvPr>
            <p:ph type="ftr" sz="quarter" idx="10"/>
          </p:nvPr>
        </p:nvSpPr>
        <p:spPr>
          <a:ln/>
        </p:spPr>
        <p:txBody>
          <a:bodyPr/>
          <a:lstStyle>
            <a:lvl1pPr>
              <a:defRPr/>
            </a:lvl1pPr>
          </a:lstStyle>
          <a:p>
            <a:pPr>
              <a:defRPr/>
            </a:pPr>
            <a:endParaRPr lang="ru-RU"/>
          </a:p>
        </p:txBody>
      </p:sp>
      <p:sp>
        <p:nvSpPr>
          <p:cNvPr id="5" name="Rectangle 4"/>
          <p:cNvSpPr>
            <a:spLocks noGrp="1" noChangeArrowheads="1"/>
          </p:cNvSpPr>
          <p:nvPr>
            <p:ph type="sldNum" sz="quarter" idx="11"/>
          </p:nvPr>
        </p:nvSpPr>
        <p:spPr>
          <a:ln/>
        </p:spPr>
        <p:txBody>
          <a:bodyPr/>
          <a:lstStyle>
            <a:lvl1pPr>
              <a:defRPr/>
            </a:lvl1pPr>
          </a:lstStyle>
          <a:p>
            <a:pPr>
              <a:defRPr/>
            </a:pPr>
            <a:fld id="{7A6C7D70-7800-4471-B6AB-B7312E909400}" type="slidenum">
              <a:rPr lang="ru-RU"/>
              <a:pPr>
                <a:defRPr/>
              </a:pPr>
              <a:t>‹#›</a:t>
            </a:fld>
            <a:endParaRPr lang="ru-RU"/>
          </a:p>
        </p:txBody>
      </p:sp>
      <p:sp>
        <p:nvSpPr>
          <p:cNvPr id="6" name="Rectangle 17"/>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BD7B59A-3590-4614-BD61-769B485E205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BD7B59A-3590-4614-BD61-769B485E205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BD7B59A-3590-4614-BD61-769B485E205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D7B59A-3590-4614-BD61-769B485E205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42FC8B95-6C06-4E36-87B0-E962BFC2D57A}" type="datetimeFigureOut">
              <a:rPr lang="ru-RU" smtClean="0"/>
              <a:pPr/>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BD7B59A-3590-4614-BD61-769B485E205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2FC8B95-6C06-4E36-87B0-E962BFC2D57A}" type="datetimeFigureOut">
              <a:rPr lang="ru-RU" smtClean="0"/>
              <a:pPr/>
              <a:t>04.04.2023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BD7B59A-3590-4614-BD61-769B485E205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28596" y="357166"/>
            <a:ext cx="8429684" cy="907941"/>
          </a:xfrm>
          <a:prstGeom prst="rect">
            <a:avLst/>
          </a:prstGeom>
          <a:noFill/>
        </p:spPr>
        <p:txBody>
          <a:bodyPr wrap="square" rtlCol="0">
            <a:spAutoFit/>
          </a:bodyPr>
          <a:lstStyle/>
          <a:p>
            <a:pPr algn="ctr"/>
            <a:r>
              <a:rPr lang="ru-RU" sz="5300" b="1" dirty="0">
                <a:solidFill>
                  <a:srgbClr val="0000FF"/>
                </a:solidFill>
              </a:rPr>
              <a:t>БЮДЖЕТ ДЛЯ ГРАЖДАН</a:t>
            </a:r>
          </a:p>
        </p:txBody>
      </p:sp>
      <p:pic>
        <p:nvPicPr>
          <p:cNvPr id="4098" name="Picture 2"/>
          <p:cNvPicPr>
            <a:picLocks noChangeAspect="1" noChangeArrowheads="1"/>
          </p:cNvPicPr>
          <p:nvPr/>
        </p:nvPicPr>
        <p:blipFill>
          <a:blip r:embed="rId2" cstate="print"/>
          <a:srcRect/>
          <a:stretch>
            <a:fillRect/>
          </a:stretch>
        </p:blipFill>
        <p:spPr bwMode="auto">
          <a:xfrm>
            <a:off x="1500166" y="1285860"/>
            <a:ext cx="6407625" cy="3857652"/>
          </a:xfrm>
          <a:prstGeom prst="rect">
            <a:avLst/>
          </a:prstGeom>
          <a:noFill/>
          <a:ln w="9525">
            <a:noFill/>
            <a:miter lim="800000"/>
            <a:headEnd/>
            <a:tailEnd/>
          </a:ln>
          <a:effectLst/>
        </p:spPr>
      </p:pic>
      <p:sp>
        <p:nvSpPr>
          <p:cNvPr id="5" name="TextBox 4"/>
          <p:cNvSpPr txBox="1"/>
          <p:nvPr/>
        </p:nvSpPr>
        <p:spPr>
          <a:xfrm>
            <a:off x="642910" y="5000636"/>
            <a:ext cx="7929618" cy="1200329"/>
          </a:xfrm>
          <a:prstGeom prst="rect">
            <a:avLst/>
          </a:prstGeom>
          <a:noFill/>
        </p:spPr>
        <p:txBody>
          <a:bodyPr wrap="square" rtlCol="0">
            <a:spAutoFit/>
          </a:bodyPr>
          <a:lstStyle/>
          <a:p>
            <a:pPr algn="ctr"/>
            <a:r>
              <a:rPr lang="ru-RU" b="1" dirty="0">
                <a:solidFill>
                  <a:srgbClr val="6600CC"/>
                </a:solidFill>
              </a:rPr>
              <a:t>Разработан на основании проекта  решения </a:t>
            </a:r>
            <a:endParaRPr lang="en-US" b="1" dirty="0">
              <a:solidFill>
                <a:srgbClr val="6600CC"/>
              </a:solidFill>
            </a:endParaRPr>
          </a:p>
          <a:p>
            <a:pPr algn="ctr"/>
            <a:r>
              <a:rPr lang="ru-RU" b="1" dirty="0">
                <a:solidFill>
                  <a:srgbClr val="6600CC"/>
                </a:solidFill>
              </a:rPr>
              <a:t>Совета депутатов Городского округа Балашиха</a:t>
            </a:r>
            <a:endParaRPr lang="en-US" b="1" dirty="0">
              <a:solidFill>
                <a:srgbClr val="6600CC"/>
              </a:solidFill>
            </a:endParaRPr>
          </a:p>
          <a:p>
            <a:pPr algn="ctr"/>
            <a:r>
              <a:rPr lang="ru-RU" b="1" dirty="0">
                <a:solidFill>
                  <a:srgbClr val="6600CC"/>
                </a:solidFill>
              </a:rPr>
              <a:t> «Об исполнении  бюджета Городского </a:t>
            </a:r>
            <a:endParaRPr lang="en-US" b="1" dirty="0">
              <a:solidFill>
                <a:srgbClr val="6600CC"/>
              </a:solidFill>
            </a:endParaRPr>
          </a:p>
          <a:p>
            <a:pPr algn="ctr"/>
            <a:r>
              <a:rPr lang="ru-RU" b="1" dirty="0">
                <a:solidFill>
                  <a:srgbClr val="6600CC"/>
                </a:solidFill>
              </a:rPr>
              <a:t>округа Балашиха за 2022 год»</a:t>
            </a:r>
            <a:endParaRPr lang="en-US" b="1" dirty="0">
              <a:solidFill>
                <a:srgbClr val="6600CC"/>
              </a:solidFill>
              <a:latin typeface="Bookshelf Symbol 7" pitchFamily="2"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3528" y="10391"/>
            <a:ext cx="8496944" cy="830997"/>
          </a:xfrm>
          <a:prstGeom prst="rect">
            <a:avLst/>
          </a:prstGeom>
          <a:noFill/>
        </p:spPr>
        <p:txBody>
          <a:bodyPr wrap="square" rtlCol="0">
            <a:spAutoFit/>
          </a:bodyPr>
          <a:lstStyle/>
          <a:p>
            <a:pPr algn="ctr"/>
            <a:r>
              <a:rPr lang="ru-RU" sz="1600" b="1" dirty="0">
                <a:solidFill>
                  <a:srgbClr val="0000FF"/>
                </a:solidFill>
              </a:rPr>
              <a:t>Информация об объеме и структуре налоговых и неналоговых доходов, а также межбюджетных трансфертах, поступающих в бюджет  Городского округа Балашиха в сравнении с плановыми назначениями</a:t>
            </a:r>
            <a:r>
              <a:rPr lang="en-US" sz="1600" b="1" dirty="0">
                <a:solidFill>
                  <a:srgbClr val="0000FF"/>
                </a:solidFill>
              </a:rPr>
              <a:t> (</a:t>
            </a:r>
            <a:r>
              <a:rPr lang="ru-RU" sz="1600" b="1" dirty="0">
                <a:solidFill>
                  <a:srgbClr val="0000FF"/>
                </a:solidFill>
              </a:rPr>
              <a:t>млн. руб.)</a:t>
            </a:r>
          </a:p>
        </p:txBody>
      </p:sp>
      <p:graphicFrame>
        <p:nvGraphicFramePr>
          <p:cNvPr id="6" name="Таблица 5">
            <a:extLst>
              <a:ext uri="{FF2B5EF4-FFF2-40B4-BE49-F238E27FC236}">
                <a16:creationId xmlns:a16="http://schemas.microsoft.com/office/drawing/2014/main" id="{CA770FE2-3BB2-4C5B-B0D9-0E74EE920B05}"/>
              </a:ext>
            </a:extLst>
          </p:cNvPr>
          <p:cNvGraphicFramePr>
            <a:graphicFrameLocks noGrp="1"/>
          </p:cNvGraphicFramePr>
          <p:nvPr>
            <p:extLst>
              <p:ext uri="{D42A27DB-BD31-4B8C-83A1-F6EECF244321}">
                <p14:modId xmlns:p14="http://schemas.microsoft.com/office/powerpoint/2010/main" val="2181185681"/>
              </p:ext>
            </p:extLst>
          </p:nvPr>
        </p:nvGraphicFramePr>
        <p:xfrm>
          <a:off x="323528" y="764704"/>
          <a:ext cx="8640960" cy="6015913"/>
        </p:xfrm>
        <a:graphic>
          <a:graphicData uri="http://schemas.openxmlformats.org/drawingml/2006/table">
            <a:tbl>
              <a:tblPr/>
              <a:tblGrid>
                <a:gridCol w="1595433">
                  <a:extLst>
                    <a:ext uri="{9D8B030D-6E8A-4147-A177-3AD203B41FA5}">
                      <a16:colId xmlns:a16="http://schemas.microsoft.com/office/drawing/2014/main" val="3697356133"/>
                    </a:ext>
                  </a:extLst>
                </a:gridCol>
                <a:gridCol w="3540232">
                  <a:extLst>
                    <a:ext uri="{9D8B030D-6E8A-4147-A177-3AD203B41FA5}">
                      <a16:colId xmlns:a16="http://schemas.microsoft.com/office/drawing/2014/main" val="1837222546"/>
                    </a:ext>
                  </a:extLst>
                </a:gridCol>
                <a:gridCol w="1444041">
                  <a:extLst>
                    <a:ext uri="{9D8B030D-6E8A-4147-A177-3AD203B41FA5}">
                      <a16:colId xmlns:a16="http://schemas.microsoft.com/office/drawing/2014/main" val="1397495537"/>
                    </a:ext>
                  </a:extLst>
                </a:gridCol>
                <a:gridCol w="978222">
                  <a:extLst>
                    <a:ext uri="{9D8B030D-6E8A-4147-A177-3AD203B41FA5}">
                      <a16:colId xmlns:a16="http://schemas.microsoft.com/office/drawing/2014/main" val="3501954194"/>
                    </a:ext>
                  </a:extLst>
                </a:gridCol>
                <a:gridCol w="1083032">
                  <a:extLst>
                    <a:ext uri="{9D8B030D-6E8A-4147-A177-3AD203B41FA5}">
                      <a16:colId xmlns:a16="http://schemas.microsoft.com/office/drawing/2014/main" val="2152628099"/>
                    </a:ext>
                  </a:extLst>
                </a:gridCol>
              </a:tblGrid>
              <a:tr h="564036">
                <a:tc>
                  <a:txBody>
                    <a:bodyPr/>
                    <a:lstStyle/>
                    <a:p>
                      <a:pPr algn="ctr" fontAlgn="ctr"/>
                      <a:r>
                        <a:rPr lang="ru-RU" sz="1200" b="1" i="0" u="none" strike="noStrike" dirty="0">
                          <a:solidFill>
                            <a:srgbClr val="000000"/>
                          </a:solidFill>
                          <a:effectLst/>
                          <a:latin typeface="Times New Roman" panose="02020603050405020304" pitchFamily="18" charset="0"/>
                        </a:rPr>
                        <a:t>1 11 00000 00 0000 000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1 316,0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1 299,7</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98,8</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952738274"/>
                  </a:ext>
                </a:extLst>
              </a:tr>
              <a:tr h="375824">
                <a:tc>
                  <a:txBody>
                    <a:bodyPr/>
                    <a:lstStyle/>
                    <a:p>
                      <a:pPr algn="ctr" fontAlgn="ctr"/>
                      <a:r>
                        <a:rPr lang="ru-RU" sz="1200" b="1" i="0" u="none" strike="noStrike" dirty="0">
                          <a:solidFill>
                            <a:srgbClr val="000000"/>
                          </a:solidFill>
                          <a:effectLst/>
                          <a:latin typeface="Times New Roman" panose="02020603050405020304" pitchFamily="18" charset="0"/>
                        </a:rPr>
                        <a:t>1 12 00000 00 0000 000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ПЛАТЕЖИ ПРИ ПОЛЬЗОВАНИИ ПРИРОДНЫМИ РЕСУРСАМИ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2,7</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2,8</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103,7</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72118026"/>
                  </a:ext>
                </a:extLst>
              </a:tr>
              <a:tr h="564036">
                <a:tc>
                  <a:txBody>
                    <a:bodyPr/>
                    <a:lstStyle/>
                    <a:p>
                      <a:pPr algn="ctr" fontAlgn="ctr"/>
                      <a:r>
                        <a:rPr lang="ru-RU" sz="1200" b="1" i="0" u="none" strike="noStrike">
                          <a:solidFill>
                            <a:srgbClr val="000000"/>
                          </a:solidFill>
                          <a:effectLst/>
                          <a:latin typeface="Times New Roman" panose="02020603050405020304" pitchFamily="18" charset="0"/>
                        </a:rPr>
                        <a:t>1 13 00000 00 0000 000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ДОХОДЫ ОТ ОКАЗАНИЯ ПЛАТНЫХ УСЛУГ (РАБОТ)  И КОМПЕНСАЦИИ ЗАТРАТ ГОСУДАРСТВА</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169,4</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176,8</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104,4</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861720944"/>
                  </a:ext>
                </a:extLst>
              </a:tr>
              <a:tr h="375824">
                <a:tc>
                  <a:txBody>
                    <a:bodyPr/>
                    <a:lstStyle/>
                    <a:p>
                      <a:pPr algn="ctr" fontAlgn="ctr"/>
                      <a:r>
                        <a:rPr lang="ru-RU" sz="1200" b="1" i="0" u="none" strike="noStrike">
                          <a:solidFill>
                            <a:srgbClr val="000000"/>
                          </a:solidFill>
                          <a:effectLst/>
                          <a:latin typeface="Times New Roman" panose="02020603050405020304" pitchFamily="18" charset="0"/>
                        </a:rPr>
                        <a:t>1 14 00000 00 0000 000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ДОХОДЫ ОТ ПРОДАЖИ МАТЕРИАЛЬНЫХ И НЕМАТЕРИАЛЬНЫХ АКТИВОВ</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196,0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222,0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113,3</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33070072"/>
                  </a:ext>
                </a:extLst>
              </a:tr>
              <a:tr h="188212">
                <a:tc>
                  <a:txBody>
                    <a:bodyPr/>
                    <a:lstStyle/>
                    <a:p>
                      <a:pPr algn="ctr" fontAlgn="ctr"/>
                      <a:r>
                        <a:rPr lang="ru-RU" sz="1200" b="1" i="0" u="none" strike="noStrike">
                          <a:solidFill>
                            <a:srgbClr val="000000"/>
                          </a:solidFill>
                          <a:effectLst/>
                          <a:latin typeface="Times New Roman" panose="02020603050405020304" pitchFamily="18" charset="0"/>
                        </a:rPr>
                        <a:t>1 16 00000 00 0000 000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ШТРАФЫ, САНКЦИИ, ВОЗМЕЩЕНИЕ УЩЕРБА</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35,6</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40,3</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113,2</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483202482"/>
                  </a:ext>
                </a:extLst>
              </a:tr>
              <a:tr h="188212">
                <a:tc>
                  <a:txBody>
                    <a:bodyPr/>
                    <a:lstStyle/>
                    <a:p>
                      <a:pPr algn="ctr" fontAlgn="ctr"/>
                      <a:r>
                        <a:rPr lang="ru-RU" sz="1200" b="1" i="0" u="none" strike="noStrike">
                          <a:solidFill>
                            <a:srgbClr val="000000"/>
                          </a:solidFill>
                          <a:effectLst/>
                          <a:latin typeface="Times New Roman" panose="02020603050405020304" pitchFamily="18" charset="0"/>
                        </a:rPr>
                        <a:t>1 17 00000 00 0000 000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ПРОЧИЕ НЕНАЛОГОВЫЕ ДОХОДЫ</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76,5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86,9</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113,6</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77727399"/>
                  </a:ext>
                </a:extLst>
              </a:tr>
              <a:tr h="188212">
                <a:tc>
                  <a:txBody>
                    <a:bodyPr/>
                    <a:lstStyle/>
                    <a:p>
                      <a:pPr algn="ctr" fontAlgn="ctr"/>
                      <a:r>
                        <a:rPr lang="ru-RU" sz="1200" b="1" i="0" u="none" strike="noStrike">
                          <a:solidFill>
                            <a:srgbClr val="000000"/>
                          </a:solidFill>
                          <a:effectLst/>
                          <a:latin typeface="Times New Roman" panose="02020603050405020304" pitchFamily="18" charset="0"/>
                        </a:rPr>
                        <a:t>2 00 00000 00 0000 000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БЕЗВОЗМЕЗДНЫЕ ПОСТУПЛЕНИЯ</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14 915,6</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13 904,5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93,2</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427064432"/>
                  </a:ext>
                </a:extLst>
              </a:tr>
              <a:tr h="564036">
                <a:tc>
                  <a:txBody>
                    <a:bodyPr/>
                    <a:lstStyle/>
                    <a:p>
                      <a:pPr algn="ctr" fontAlgn="ctr"/>
                      <a:r>
                        <a:rPr lang="ru-RU" sz="1200" b="1" i="0" u="none" strike="noStrike">
                          <a:solidFill>
                            <a:srgbClr val="000000"/>
                          </a:solidFill>
                          <a:effectLst/>
                          <a:latin typeface="Times New Roman" panose="02020603050405020304" pitchFamily="18" charset="0"/>
                        </a:rPr>
                        <a:t>2 02 00000 00 0000 000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14 888,1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14 013,2</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94,1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711416891"/>
                  </a:ext>
                </a:extLst>
              </a:tr>
              <a:tr h="375824">
                <a:tc>
                  <a:txBody>
                    <a:bodyPr/>
                    <a:lstStyle/>
                    <a:p>
                      <a:pPr algn="ctr" fontAlgn="ctr"/>
                      <a:r>
                        <a:rPr lang="ru-RU" sz="1200" b="0" i="0" u="none" strike="noStrike">
                          <a:solidFill>
                            <a:srgbClr val="000000"/>
                          </a:solidFill>
                          <a:effectLst/>
                          <a:latin typeface="Times New Roman" panose="02020603050405020304" pitchFamily="18" charset="0"/>
                        </a:rPr>
                        <a:t>2 02 10000 00 0000 150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Дотации бюджетам бюджетной системы Российской Федерации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4,4</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64,4</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1 463,6</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591270504"/>
                  </a:ext>
                </a:extLst>
              </a:tr>
              <a:tr h="375824">
                <a:tc>
                  <a:txBody>
                    <a:bodyPr/>
                    <a:lstStyle/>
                    <a:p>
                      <a:pPr algn="ctr" fontAlgn="ctr"/>
                      <a:r>
                        <a:rPr lang="ru-RU" sz="1200" b="0" i="0" u="none" strike="noStrike">
                          <a:solidFill>
                            <a:srgbClr val="000000"/>
                          </a:solidFill>
                          <a:effectLst/>
                          <a:latin typeface="Times New Roman" panose="02020603050405020304" pitchFamily="18" charset="0"/>
                        </a:rPr>
                        <a:t>2 02 20000 00 0000 151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5 984,4</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5 139,0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85,9</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33954353"/>
                  </a:ext>
                </a:extLst>
              </a:tr>
              <a:tr h="375824">
                <a:tc>
                  <a:txBody>
                    <a:bodyPr/>
                    <a:lstStyle/>
                    <a:p>
                      <a:pPr algn="ctr" fontAlgn="ctr"/>
                      <a:r>
                        <a:rPr lang="ru-RU" sz="1200" b="0" i="0" u="none" strike="noStrike">
                          <a:solidFill>
                            <a:srgbClr val="000000"/>
                          </a:solidFill>
                          <a:effectLst/>
                          <a:latin typeface="Times New Roman" panose="02020603050405020304" pitchFamily="18" charset="0"/>
                        </a:rPr>
                        <a:t>2 02 30000 00 0000 151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Субвенции бюджетам бюджетной системы Российской Федерации</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8 863,8</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8 774,9</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99,0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124424866"/>
                  </a:ext>
                </a:extLst>
              </a:tr>
              <a:tr h="188212">
                <a:tc>
                  <a:txBody>
                    <a:bodyPr/>
                    <a:lstStyle/>
                    <a:p>
                      <a:pPr algn="ctr" fontAlgn="ctr"/>
                      <a:r>
                        <a:rPr lang="ru-RU" sz="1200" b="0" i="0" u="none" strike="noStrike">
                          <a:solidFill>
                            <a:srgbClr val="000000"/>
                          </a:solidFill>
                          <a:effectLst/>
                          <a:latin typeface="Times New Roman" panose="02020603050405020304" pitchFamily="18" charset="0"/>
                        </a:rPr>
                        <a:t>2 02 40000 00 0000 151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Иные межбюджетные трансферты</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35,5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34,8</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98,0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99096251"/>
                  </a:ext>
                </a:extLst>
              </a:tr>
              <a:tr h="564036">
                <a:tc>
                  <a:txBody>
                    <a:bodyPr/>
                    <a:lstStyle/>
                    <a:p>
                      <a:pPr algn="ctr" fontAlgn="ctr"/>
                      <a:r>
                        <a:rPr lang="ru-RU" sz="1200" b="1" i="0" u="none" strike="noStrike">
                          <a:solidFill>
                            <a:srgbClr val="000000"/>
                          </a:solidFill>
                          <a:effectLst/>
                          <a:latin typeface="Times New Roman" panose="02020603050405020304" pitchFamily="18" charset="0"/>
                        </a:rPr>
                        <a:t>2 18 00000 00 0000 000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ДОХОДЫ БЮДЖЕТА ГОРОДСКОГО ОКРУГА ОТ ВОЗВРАТА ОРГАНИЗАЦИЯМИ ОСТАТКОВ СУБСИДИЙ ПРОШЛЫХ ЛЕТ</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27,5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dirty="0">
                          <a:solidFill>
                            <a:srgbClr val="000000"/>
                          </a:solidFill>
                          <a:effectLst/>
                          <a:latin typeface="Times New Roman" panose="02020603050405020304" pitchFamily="18" charset="0"/>
                        </a:rPr>
                        <a:t>27,5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100,0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43799349"/>
                  </a:ext>
                </a:extLst>
              </a:tr>
              <a:tr h="751649">
                <a:tc>
                  <a:txBody>
                    <a:bodyPr/>
                    <a:lstStyle/>
                    <a:p>
                      <a:pPr algn="ctr" fontAlgn="ctr"/>
                      <a:r>
                        <a:rPr lang="ru-RU" sz="1200" b="1" i="0" u="none" strike="noStrike">
                          <a:solidFill>
                            <a:srgbClr val="000000"/>
                          </a:solidFill>
                          <a:effectLst/>
                          <a:latin typeface="Times New Roman" panose="02020603050405020304" pitchFamily="18" charset="0"/>
                        </a:rPr>
                        <a:t>2 19 00000 00 0000 000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0</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-136,1</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 </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52968166"/>
                  </a:ext>
                </a:extLst>
              </a:tr>
              <a:tr h="188212">
                <a:tc>
                  <a:txBody>
                    <a:bodyPr/>
                    <a:lstStyle/>
                    <a:p>
                      <a:pPr algn="ctr" fontAlgn="ctr"/>
                      <a:r>
                        <a:rPr lang="ru-RU" sz="1200" b="1" i="0" u="none" strike="noStrike">
                          <a:solidFill>
                            <a:srgbClr val="000000"/>
                          </a:solidFill>
                          <a:effectLst/>
                          <a:latin typeface="Times New Roman" panose="02020603050405020304" pitchFamily="18" charset="0"/>
                        </a:rPr>
                        <a:t>ВСЕГО ДОХОДОВ</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ru-RU" sz="1200" b="1" i="0" u="none" strike="noStrike">
                          <a:solidFill>
                            <a:srgbClr val="000000"/>
                          </a:solidFill>
                          <a:effectLst/>
                          <a:latin typeface="Times New Roman" panose="02020603050405020304" pitchFamily="18" charset="0"/>
                        </a:rPr>
                        <a:t> </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solidFill>
                            <a:srgbClr val="000000"/>
                          </a:solidFill>
                          <a:effectLst/>
                          <a:latin typeface="Times New Roman" panose="02020603050405020304" pitchFamily="18" charset="0"/>
                        </a:rPr>
                        <a:t>22 716,9</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a:solidFill>
                            <a:srgbClr val="000000"/>
                          </a:solidFill>
                          <a:effectLst/>
                          <a:latin typeface="Times New Roman" panose="02020603050405020304" pitchFamily="18" charset="0"/>
                        </a:rPr>
                        <a:t>21 967,5</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a:solidFill>
                            <a:srgbClr val="000000"/>
                          </a:solidFill>
                          <a:effectLst/>
                          <a:latin typeface="Times New Roman" panose="02020603050405020304" pitchFamily="18" charset="0"/>
                        </a:rPr>
                        <a:t>96,7</a:t>
                      </a:r>
                    </a:p>
                  </a:txBody>
                  <a:tcPr marL="6344" marR="6344" marT="63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88316696"/>
                  </a:ext>
                </a:extLst>
              </a:tr>
            </a:tbl>
          </a:graphicData>
        </a:graphic>
      </p:graphicFrame>
    </p:spTree>
    <p:extLst>
      <p:ext uri="{BB962C8B-B14F-4D97-AF65-F5344CB8AC3E}">
        <p14:creationId xmlns:p14="http://schemas.microsoft.com/office/powerpoint/2010/main" val="161309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EA4F2B-F560-4DDE-B74C-A6E675F45F8F}"/>
              </a:ext>
            </a:extLst>
          </p:cNvPr>
          <p:cNvSpPr txBox="1"/>
          <p:nvPr/>
        </p:nvSpPr>
        <p:spPr>
          <a:xfrm>
            <a:off x="467544" y="332656"/>
            <a:ext cx="8496944" cy="6124754"/>
          </a:xfrm>
          <a:prstGeom prst="rect">
            <a:avLst/>
          </a:prstGeom>
          <a:noFill/>
        </p:spPr>
        <p:txBody>
          <a:bodyPr wrap="square">
            <a:spAutoFit/>
          </a:bodyPr>
          <a:lstStyle/>
          <a:p>
            <a:r>
              <a:rPr lang="ru-RU" dirty="0"/>
              <a:t>	</a:t>
            </a:r>
            <a:r>
              <a:rPr lang="ru-RU" sz="1700" dirty="0"/>
              <a:t>Поступления налоговых и неналоговых доходов бюджета Городского округа Балашиха за 2022 год составили   8 063,0 млн. рублей и возросли к уровню 2021 года на 537,6 млн. рублей или на 7,1 %. Плановые назначения выполнены на 103,4 %.</a:t>
            </a:r>
          </a:p>
          <a:p>
            <a:r>
              <a:rPr lang="ru-RU" sz="1700" dirty="0"/>
              <a:t>	Налоговые доходы исполнены в размере 6 234,5 млн. рублей или 103,8 % к плановым назначениям.</a:t>
            </a:r>
          </a:p>
          <a:p>
            <a:r>
              <a:rPr lang="ru-RU" sz="1700" dirty="0"/>
              <a:t>	В структуре поступлений налоговых и неналоговых доходов налоговые доходы составляют 77,3 %. </a:t>
            </a:r>
          </a:p>
          <a:p>
            <a:r>
              <a:rPr lang="ru-RU" sz="1700" dirty="0"/>
              <a:t>	Наибольший удельный вес в налоговых доходах занимают следующие </a:t>
            </a:r>
            <a:r>
              <a:rPr lang="ru-RU" sz="1700" dirty="0" err="1"/>
              <a:t>дохо-дные</a:t>
            </a:r>
            <a:r>
              <a:rPr lang="ru-RU" sz="1700" dirty="0"/>
              <a:t> источники:</a:t>
            </a:r>
          </a:p>
          <a:p>
            <a:r>
              <a:rPr lang="ru-RU" sz="1700" dirty="0"/>
              <a:t> - налог на доходы физических лиц – 32,2%;</a:t>
            </a:r>
          </a:p>
          <a:p>
            <a:r>
              <a:rPr lang="ru-RU" sz="1700" dirty="0"/>
              <a:t>- налог, взимаемый в связи с применением упрощенной системы налогообложения – 34,7 %;</a:t>
            </a:r>
          </a:p>
          <a:p>
            <a:r>
              <a:rPr lang="ru-RU" sz="1700" dirty="0"/>
              <a:t>- земельный налог – 17 %;</a:t>
            </a:r>
          </a:p>
          <a:p>
            <a:r>
              <a:rPr lang="ru-RU" sz="1700" dirty="0"/>
              <a:t>- налог на имущество физических лиц - 9,3 %;</a:t>
            </a:r>
          </a:p>
          <a:p>
            <a:r>
              <a:rPr lang="ru-RU" sz="1700" dirty="0"/>
              <a:t>	Неналоговые доходы в 2022 году составили 1 828,5 млн. рублей или 101,8 % к плановым назначениям. </a:t>
            </a:r>
          </a:p>
          <a:p>
            <a:r>
              <a:rPr lang="ru-RU" sz="1700" dirty="0"/>
              <a:t>	Удельный вес неналоговых доходов в общем объеме налоговых и </a:t>
            </a:r>
            <a:r>
              <a:rPr lang="ru-RU" sz="1700" dirty="0" err="1"/>
              <a:t>неналого-вых</a:t>
            </a:r>
            <a:r>
              <a:rPr lang="ru-RU" sz="1700" dirty="0"/>
              <a:t> доходов Городского округа Балашиха в 2022 году составила 22,7 %.</a:t>
            </a:r>
          </a:p>
          <a:p>
            <a:r>
              <a:rPr lang="ru-RU" sz="1700" dirty="0"/>
              <a:t>	Наибольший удельный вес занимают следующие доходные источники:</a:t>
            </a:r>
          </a:p>
          <a:p>
            <a:r>
              <a:rPr lang="ru-RU" sz="1700" dirty="0"/>
              <a:t>- аренда земли – 56,8 %;</a:t>
            </a:r>
          </a:p>
          <a:p>
            <a:r>
              <a:rPr lang="ru-RU" sz="1700" dirty="0"/>
              <a:t>- доходы от продажи материальных и нематериальных</a:t>
            </a:r>
          </a:p>
          <a:p>
            <a:r>
              <a:rPr lang="ru-RU" sz="1700" dirty="0"/>
              <a:t>активов- 12,1 %.</a:t>
            </a:r>
          </a:p>
          <a:p>
            <a:r>
              <a:rPr lang="ru-RU" sz="1700" dirty="0"/>
              <a:t>- аренда имущества – 8,7 %;</a:t>
            </a:r>
          </a:p>
        </p:txBody>
      </p:sp>
    </p:spTree>
    <p:extLst>
      <p:ext uri="{BB962C8B-B14F-4D97-AF65-F5344CB8AC3E}">
        <p14:creationId xmlns:p14="http://schemas.microsoft.com/office/powerpoint/2010/main" val="242107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60648"/>
            <a:ext cx="7128792" cy="646331"/>
          </a:xfrm>
          <a:prstGeom prst="rect">
            <a:avLst/>
          </a:prstGeom>
          <a:noFill/>
        </p:spPr>
        <p:txBody>
          <a:bodyPr wrap="square" rtlCol="0">
            <a:spAutoFit/>
          </a:bodyPr>
          <a:lstStyle/>
          <a:p>
            <a:pPr algn="ctr"/>
            <a:r>
              <a:rPr lang="ru-RU" sz="1600" b="1" dirty="0">
                <a:solidFill>
                  <a:srgbClr val="0000FF"/>
                </a:solidFill>
              </a:rPr>
              <a:t> </a:t>
            </a:r>
            <a:r>
              <a:rPr lang="ru-RU" b="1" dirty="0">
                <a:solidFill>
                  <a:srgbClr val="0000FF"/>
                </a:solidFill>
              </a:rPr>
              <a:t>Исполнение  налоговых доходов бюджета Городского округа Балашиха за 2022 ( млн.руб.) </a:t>
            </a:r>
          </a:p>
        </p:txBody>
      </p:sp>
      <p:graphicFrame>
        <p:nvGraphicFramePr>
          <p:cNvPr id="31" name="Диаграмма 30"/>
          <p:cNvGraphicFramePr/>
          <p:nvPr>
            <p:extLst>
              <p:ext uri="{D42A27DB-BD31-4B8C-83A1-F6EECF244321}">
                <p14:modId xmlns:p14="http://schemas.microsoft.com/office/powerpoint/2010/main" val="307213651"/>
              </p:ext>
            </p:extLst>
          </p:nvPr>
        </p:nvGraphicFramePr>
        <p:xfrm>
          <a:off x="395536" y="980728"/>
          <a:ext cx="8424936"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01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04664"/>
            <a:ext cx="6768752" cy="646331"/>
          </a:xfrm>
          <a:prstGeom prst="rect">
            <a:avLst/>
          </a:prstGeom>
          <a:noFill/>
        </p:spPr>
        <p:txBody>
          <a:bodyPr wrap="square" rtlCol="0">
            <a:spAutoFit/>
          </a:bodyPr>
          <a:lstStyle/>
          <a:p>
            <a:pPr algn="ctr"/>
            <a:r>
              <a:rPr lang="ru-RU" b="1" dirty="0">
                <a:solidFill>
                  <a:srgbClr val="0000FF"/>
                </a:solidFill>
              </a:rPr>
              <a:t>Исполнение  неналоговых доходов бюджета городского округа Балашиха за 2022 г (млн.руб.)</a:t>
            </a:r>
          </a:p>
        </p:txBody>
      </p:sp>
      <p:graphicFrame>
        <p:nvGraphicFramePr>
          <p:cNvPr id="4" name="Диаграмма 3"/>
          <p:cNvGraphicFramePr/>
          <p:nvPr>
            <p:extLst>
              <p:ext uri="{D42A27DB-BD31-4B8C-83A1-F6EECF244321}">
                <p14:modId xmlns:p14="http://schemas.microsoft.com/office/powerpoint/2010/main" val="3361100153"/>
              </p:ext>
            </p:extLst>
          </p:nvPr>
        </p:nvGraphicFramePr>
        <p:xfrm>
          <a:off x="-357222" y="1071546"/>
          <a:ext cx="10858576" cy="7858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221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19" y="329806"/>
            <a:ext cx="8640961" cy="646331"/>
          </a:xfrm>
          <a:prstGeom prst="rect">
            <a:avLst/>
          </a:prstGeom>
          <a:noFill/>
        </p:spPr>
        <p:txBody>
          <a:bodyPr wrap="square" rtlCol="0">
            <a:spAutoFit/>
          </a:bodyPr>
          <a:lstStyle/>
          <a:p>
            <a:pPr algn="ctr"/>
            <a:r>
              <a:rPr lang="ru-RU" b="1" dirty="0">
                <a:solidFill>
                  <a:srgbClr val="0000FF"/>
                </a:solidFill>
              </a:rPr>
              <a:t>Безвозмездные поступления от других бюджетов бюджетной системы Российской Федерации бюджета Городского округа Балашиха за 20</a:t>
            </a:r>
            <a:r>
              <a:rPr lang="en-US" b="1" dirty="0">
                <a:solidFill>
                  <a:srgbClr val="0000FF"/>
                </a:solidFill>
              </a:rPr>
              <a:t>2</a:t>
            </a:r>
            <a:r>
              <a:rPr lang="ru-RU" b="1" dirty="0">
                <a:solidFill>
                  <a:srgbClr val="0000FF"/>
                </a:solidFill>
              </a:rPr>
              <a:t>2 год</a:t>
            </a:r>
            <a:r>
              <a:rPr lang="en-US" b="1" dirty="0">
                <a:solidFill>
                  <a:srgbClr val="0000FF"/>
                </a:solidFill>
              </a:rPr>
              <a:t> </a:t>
            </a:r>
            <a:r>
              <a:rPr lang="ru-RU" b="1" dirty="0">
                <a:solidFill>
                  <a:srgbClr val="0000FF"/>
                </a:solidFill>
              </a:rPr>
              <a:t>(млн. руб.)</a:t>
            </a:r>
          </a:p>
        </p:txBody>
      </p:sp>
      <p:graphicFrame>
        <p:nvGraphicFramePr>
          <p:cNvPr id="8" name="Диаграмма 7"/>
          <p:cNvGraphicFramePr/>
          <p:nvPr>
            <p:extLst>
              <p:ext uri="{D42A27DB-BD31-4B8C-83A1-F6EECF244321}">
                <p14:modId xmlns:p14="http://schemas.microsoft.com/office/powerpoint/2010/main" val="2182817527"/>
              </p:ext>
            </p:extLst>
          </p:nvPr>
        </p:nvGraphicFramePr>
        <p:xfrm>
          <a:off x="395536" y="980728"/>
          <a:ext cx="8748464" cy="5877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6181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23528" y="125948"/>
            <a:ext cx="8568952" cy="6280565"/>
          </a:xfrm>
          <a:prstGeom prst="rect">
            <a:avLst/>
          </a:prstGeom>
          <a:noFill/>
          <a:ln>
            <a:solidFill>
              <a:srgbClr val="003399"/>
            </a:solidFill>
          </a:ln>
        </p:spPr>
        <p:txBody>
          <a:bodyPr wrap="square" rtlCol="0">
            <a:spAutoFit/>
          </a:bodyPr>
          <a:lstStyle/>
          <a:p>
            <a:pPr algn="ctr"/>
            <a:r>
              <a:rPr lang="ru-RU" b="1" dirty="0">
                <a:solidFill>
                  <a:srgbClr val="0000FF"/>
                </a:solidFill>
              </a:rPr>
              <a:t>ИТОГИ</a:t>
            </a:r>
            <a:endParaRPr lang="ru-RU" dirty="0">
              <a:solidFill>
                <a:srgbClr val="0000FF"/>
              </a:solidFill>
            </a:endParaRPr>
          </a:p>
          <a:p>
            <a:pPr algn="ctr"/>
            <a:r>
              <a:rPr lang="ru-RU" b="1" dirty="0">
                <a:solidFill>
                  <a:srgbClr val="0000FF"/>
                </a:solidFill>
              </a:rPr>
              <a:t>Работы по мобилизации доходов за 2022 год</a:t>
            </a:r>
            <a:endParaRPr lang="ru-RU" dirty="0">
              <a:solidFill>
                <a:srgbClr val="0000FF"/>
              </a:solidFill>
            </a:endParaRPr>
          </a:p>
          <a:p>
            <a:r>
              <a:rPr lang="ru-RU" dirty="0"/>
              <a:t> </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Работа по мобилизации доходов строится на принципах информационного обмена, совместных мероприятий с налоговыми органами, органами внутренних дел в соответствии с Планом развития доходной базы консолидированного бюджета МО на 2020-2022 годы, утвержденным Первым Вице-губернатором МО И.Н. </a:t>
            </a:r>
            <a:r>
              <a:rPr lang="ru-RU" sz="1600" dirty="0" err="1">
                <a:effectLst/>
                <a:latin typeface="Times New Roman" panose="02020603050405020304" pitchFamily="18" charset="0"/>
                <a:ea typeface="Calibri" panose="020F0502020204030204" pitchFamily="34" charset="0"/>
                <a:cs typeface="Times New Roman" panose="02020603050405020304" pitchFamily="18" charset="0"/>
              </a:rPr>
              <a:t>Габдрахмановым</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Основные направления Плана, это легализация неформальной занятости, вывод организаций из «теневого» сектора экономики, вовлечение объектов недвижимости в налоговый оборот, привлечение новых налоговых резидентов, работа с юридическими и физическими лицами по снижению налоговой задолженности. </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условиях пандемии поддерживалась постоянная связь с предприятиями и организациями города – проводился мониторинг ситуации с налогами, своевременной выплатой заработной платы, сохранением штата, на сайте Городского округа регулярно размещалась информация налоговых органов.</a:t>
            </a:r>
          </a:p>
          <a:p>
            <a:pPr indent="450215"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Поступление налоговых и неналоговых доходов в бюджет Городского округа Балашиха за 2022 год составило 103,4% от планового годового объема. По итогам 2022 года налоговых доходов в бюджет Городского округа Балашиха поступило на 13,4% больше, чем в прошлом году.</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 Сумма задолженности по имущественным налогам в консолидированный бюджет Московской области с начала 2022 года (Рейтинг-45) снизилась на 28 %. </a:t>
            </a:r>
          </a:p>
          <a:p>
            <a:pPr indent="450215"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Общая задолженность в местный бюджет с начала года снизилась на 20%.</a:t>
            </a:r>
          </a:p>
        </p:txBody>
      </p:sp>
    </p:spTree>
    <p:extLst>
      <p:ext uri="{BB962C8B-B14F-4D97-AF65-F5344CB8AC3E}">
        <p14:creationId xmlns:p14="http://schemas.microsoft.com/office/powerpoint/2010/main" val="2548654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88640"/>
            <a:ext cx="8496944" cy="6299032"/>
          </a:xfrm>
          <a:prstGeom prst="rect">
            <a:avLst/>
          </a:prstGeom>
          <a:noFill/>
          <a:ln>
            <a:solidFill>
              <a:srgbClr val="003399"/>
            </a:solidFill>
          </a:ln>
        </p:spPr>
        <p:txBody>
          <a:bodyPr wrap="square" rtlCol="0">
            <a:spAutoFit/>
          </a:bodyPr>
          <a:lstStyle/>
          <a:p>
            <a:pPr indent="449580" algn="just">
              <a:lnSpc>
                <a:spcPct val="115000"/>
              </a:lnSpc>
              <a:spcAft>
                <a:spcPts val="0"/>
              </a:spcAft>
            </a:pPr>
            <a:r>
              <a:rPr lang="ru-RU" sz="1500" dirty="0"/>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За 2022 год проведено 16 заседаний Межведомственной комиссии по мобилизации доходов Городского округа Балашиха; организован рейд с налоговыми органами и ГИБДД по выявлению задолженности по имущественным налогам у владельцев транспортных средств; проведено совещание с ИФНС, ССП и ГИБДД по задолженности по имущественным налогам, в том числе по транспортному налогу.</a:t>
            </a:r>
          </a:p>
          <a:p>
            <a:pPr indent="450215"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Всего в 2022 году рассмотрено более 400 юридических и физических лиц: 236 организаций и 238 физических лиц. </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По задолженности за арендную плату муниципального имущества и земли рассмотрено 27 предприятий, ими погашено 41,3 млн. руб. задолженности.</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ходе мероприятий по пополнению налоговой базы, привлечено 29 новых налоговых резидентов, сумма поступлений от которых в консолидированный бюджет МО составила 344,54 млн. руб. Поставлено на учет 28 ОП, которые вели деятельность на территории Балашихи, но не стояли у нас на налоговом учете, их поступления в бюджет составили около 29 млн. руб.</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Один из основных вопросов сейчас – сохранение доходов граждан. Комиссией по мобилизации в 2022 году рассмотрено 15 организаций по вопросу соблюдения минимального уровня оплаты труда и доведения средней заработной платы сотрудников до среднеотраслевой. </a:t>
            </a: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В течение года проводилась работа по погашению налоговой задолженности муниципальными служащими и работниками муниципальных учреждений. Было погашено задолженности на сумму 0,28 млн. руб</a:t>
            </a:r>
            <a:r>
              <a:rPr lang="ru-RU" sz="1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15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Комиссией было рассмотрено 14 убыточных организаций и 5 организаций с низкими налоговыми поступлениями.</a:t>
            </a:r>
          </a:p>
        </p:txBody>
      </p:sp>
    </p:spTree>
    <p:extLst>
      <p:ext uri="{BB962C8B-B14F-4D97-AF65-F5344CB8AC3E}">
        <p14:creationId xmlns:p14="http://schemas.microsoft.com/office/powerpoint/2010/main" val="245136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88640"/>
            <a:ext cx="8424936" cy="3184333"/>
          </a:xfrm>
          <a:prstGeom prst="rect">
            <a:avLst/>
          </a:prstGeom>
          <a:noFill/>
          <a:ln>
            <a:solidFill>
              <a:srgbClr val="003399"/>
            </a:solidFill>
          </a:ln>
        </p:spPr>
        <p:txBody>
          <a:bodyPr wrap="square" rtlCol="0">
            <a:spAutoFit/>
          </a:bodyPr>
          <a:lstStyle/>
          <a:p>
            <a:pPr indent="449580" algn="just">
              <a:lnSpc>
                <a:spcPct val="115000"/>
              </a:lnSpc>
              <a:spcAft>
                <a:spcPts val="0"/>
              </a:spcAft>
            </a:pPr>
            <a:r>
              <a:rPr lang="ru-RU" sz="1500" dirty="0"/>
              <a:t>	</a:t>
            </a: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На сайте Администрации Городского округа создан блок "информация налоговых органов", где регулярно размещается актуальная информация для налогоплательщиков (64 публикации) о проведении декларационной компании и сроках уплаты налогов, о налоговых льготах, о НПД, применении ЕНС, о преимуществах Автоматизированной упрощенной системы налогообложения (АУСН), о проведении горячих и прямых линий и др. В помещении МФЦ Балашихи проведены семинары по вопросам налогообложения, применения ККТ нового образца, о преимуществе электронного декларирования по телекоммуникационным каналам и др. В мае 2022 года проведена онлайн-конференция   налоговых органов на базе Балашихинской  Торгово-промышленной палаты   по теме "Введение института Единого налогового счета" ; в сентябре совместно с Торгово-промышленной палатой проведен семинар по  автоматизированной упрощенной системе налогообложения.</a:t>
            </a:r>
          </a:p>
        </p:txBody>
      </p:sp>
    </p:spTree>
    <p:extLst>
      <p:ext uri="{BB962C8B-B14F-4D97-AF65-F5344CB8AC3E}">
        <p14:creationId xmlns:p14="http://schemas.microsoft.com/office/powerpoint/2010/main" val="45377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7992888" cy="1200329"/>
          </a:xfrm>
          <a:prstGeom prst="rect">
            <a:avLst/>
          </a:prstGeom>
          <a:noFill/>
        </p:spPr>
        <p:txBody>
          <a:bodyPr wrap="square" rtlCol="0">
            <a:spAutoFit/>
          </a:bodyPr>
          <a:lstStyle/>
          <a:p>
            <a:pPr algn="ctr"/>
            <a:r>
              <a:rPr lang="ru-RU" b="1" dirty="0">
                <a:solidFill>
                  <a:srgbClr val="0000FF"/>
                </a:solidFill>
              </a:rPr>
              <a:t>Информация об удельном объеме налоговых и неналоговых доходов бюджета Городского округа Балашиха в расчете на душу населения в сравнении с другими муниципальными образованиями </a:t>
            </a:r>
            <a:r>
              <a:rPr lang="ru-RU" b="1">
                <a:solidFill>
                  <a:srgbClr val="0000FF"/>
                </a:solidFill>
              </a:rPr>
              <a:t>Московской области        </a:t>
            </a:r>
          </a:p>
          <a:p>
            <a:pPr algn="ctr"/>
            <a:r>
              <a:rPr lang="ru-RU" b="1">
                <a:solidFill>
                  <a:srgbClr val="0000FF"/>
                </a:solidFill>
              </a:rPr>
              <a:t> </a:t>
            </a:r>
            <a:r>
              <a:rPr lang="ru-RU" b="1" dirty="0">
                <a:solidFill>
                  <a:srgbClr val="0000FF"/>
                </a:solidFill>
              </a:rPr>
              <a:t>( тыс. рублей/чел.)</a:t>
            </a:r>
          </a:p>
        </p:txBody>
      </p:sp>
      <p:graphicFrame>
        <p:nvGraphicFramePr>
          <p:cNvPr id="3" name="Таблица 2">
            <a:extLst>
              <a:ext uri="{FF2B5EF4-FFF2-40B4-BE49-F238E27FC236}">
                <a16:creationId xmlns:a16="http://schemas.microsoft.com/office/drawing/2014/main" id="{DF4ED3AB-67F6-48D1-95FB-84A05FEBC519}"/>
              </a:ext>
            </a:extLst>
          </p:cNvPr>
          <p:cNvGraphicFramePr>
            <a:graphicFrameLocks noGrp="1"/>
          </p:cNvGraphicFramePr>
          <p:nvPr>
            <p:extLst>
              <p:ext uri="{D42A27DB-BD31-4B8C-83A1-F6EECF244321}">
                <p14:modId xmlns:p14="http://schemas.microsoft.com/office/powerpoint/2010/main" val="564804071"/>
              </p:ext>
            </p:extLst>
          </p:nvPr>
        </p:nvGraphicFramePr>
        <p:xfrm>
          <a:off x="395536" y="1484784"/>
          <a:ext cx="8496945" cy="5040560"/>
        </p:xfrm>
        <a:graphic>
          <a:graphicData uri="http://schemas.openxmlformats.org/drawingml/2006/table">
            <a:tbl>
              <a:tblPr/>
              <a:tblGrid>
                <a:gridCol w="2602562">
                  <a:extLst>
                    <a:ext uri="{9D8B030D-6E8A-4147-A177-3AD203B41FA5}">
                      <a16:colId xmlns:a16="http://schemas.microsoft.com/office/drawing/2014/main" val="2832418417"/>
                    </a:ext>
                  </a:extLst>
                </a:gridCol>
                <a:gridCol w="840410">
                  <a:extLst>
                    <a:ext uri="{9D8B030D-6E8A-4147-A177-3AD203B41FA5}">
                      <a16:colId xmlns:a16="http://schemas.microsoft.com/office/drawing/2014/main" val="5648121"/>
                    </a:ext>
                  </a:extLst>
                </a:gridCol>
                <a:gridCol w="1179286">
                  <a:extLst>
                    <a:ext uri="{9D8B030D-6E8A-4147-A177-3AD203B41FA5}">
                      <a16:colId xmlns:a16="http://schemas.microsoft.com/office/drawing/2014/main" val="2279432514"/>
                    </a:ext>
                  </a:extLst>
                </a:gridCol>
                <a:gridCol w="1111511">
                  <a:extLst>
                    <a:ext uri="{9D8B030D-6E8A-4147-A177-3AD203B41FA5}">
                      <a16:colId xmlns:a16="http://schemas.microsoft.com/office/drawing/2014/main" val="78226599"/>
                    </a:ext>
                  </a:extLst>
                </a:gridCol>
                <a:gridCol w="1003582">
                  <a:extLst>
                    <a:ext uri="{9D8B030D-6E8A-4147-A177-3AD203B41FA5}">
                      <a16:colId xmlns:a16="http://schemas.microsoft.com/office/drawing/2014/main" val="534393384"/>
                    </a:ext>
                  </a:extLst>
                </a:gridCol>
                <a:gridCol w="921741">
                  <a:extLst>
                    <a:ext uri="{9D8B030D-6E8A-4147-A177-3AD203B41FA5}">
                      <a16:colId xmlns:a16="http://schemas.microsoft.com/office/drawing/2014/main" val="387810370"/>
                    </a:ext>
                  </a:extLst>
                </a:gridCol>
                <a:gridCol w="837853">
                  <a:extLst>
                    <a:ext uri="{9D8B030D-6E8A-4147-A177-3AD203B41FA5}">
                      <a16:colId xmlns:a16="http://schemas.microsoft.com/office/drawing/2014/main" val="2708604903"/>
                    </a:ext>
                  </a:extLst>
                </a:gridCol>
              </a:tblGrid>
              <a:tr h="727395">
                <a:tc rowSpan="2">
                  <a:txBody>
                    <a:bodyPr/>
                    <a:lstStyle/>
                    <a:p>
                      <a:pPr algn="ctr" fontAlgn="ctr"/>
                      <a:r>
                        <a:rPr lang="ru-RU" sz="1400" b="0" i="0" u="none" strike="noStrike" dirty="0">
                          <a:solidFill>
                            <a:srgbClr val="000000"/>
                          </a:solidFill>
                          <a:effectLst/>
                          <a:latin typeface="Times New Roman" panose="02020603050405020304" pitchFamily="18" charset="0"/>
                        </a:rPr>
                        <a:t>Виды доходов</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Городской округ Балашиха</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ru-RU" sz="1400" b="0" i="0" u="none" strike="noStrike" dirty="0">
                          <a:solidFill>
                            <a:srgbClr val="000000"/>
                          </a:solidFill>
                          <a:effectLst/>
                          <a:latin typeface="Times New Roman" panose="02020603050405020304" pitchFamily="18" charset="0"/>
                        </a:rPr>
                        <a:t>В сравнении с другими муниципальными образованиями Московской области</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80951921"/>
                  </a:ext>
                </a:extLst>
              </a:tr>
              <a:tr h="1944379">
                <a:tc vMerge="1">
                  <a:txBody>
                    <a:bodyPr/>
                    <a:lstStyle/>
                    <a:p>
                      <a:endParaRPr lang="ru-RU"/>
                    </a:p>
                  </a:txBody>
                  <a:tcPr/>
                </a:tc>
                <a:tc vMerge="1">
                  <a:txBody>
                    <a:bodyPr/>
                    <a:lstStyle/>
                    <a:p>
                      <a:endParaRPr lang="ru-RU"/>
                    </a:p>
                  </a:txBody>
                  <a:tcPr/>
                </a:tc>
                <a:tc>
                  <a:txBody>
                    <a:bodyPr/>
                    <a:lstStyle/>
                    <a:p>
                      <a:pPr algn="ctr" fontAlgn="ctr"/>
                      <a:r>
                        <a:rPr lang="ru-RU" sz="1400" b="0" i="0" u="none" strike="noStrike">
                          <a:solidFill>
                            <a:srgbClr val="000000"/>
                          </a:solidFill>
                          <a:effectLst/>
                          <a:latin typeface="Times New Roman" panose="02020603050405020304" pitchFamily="18" charset="0"/>
                        </a:rPr>
                        <a:t>Городской округ Электросталь</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a:solidFill>
                            <a:srgbClr val="000000"/>
                          </a:solidFill>
                          <a:effectLst/>
                          <a:latin typeface="Times New Roman" panose="02020603050405020304" pitchFamily="18" charset="0"/>
                        </a:rPr>
                        <a:t>Городской округ Люберцы</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Городской округ Дзержинский</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Городской округ Протвино</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a:solidFill>
                            <a:srgbClr val="000000"/>
                          </a:solidFill>
                          <a:effectLst/>
                          <a:latin typeface="Times New Roman" panose="02020603050405020304" pitchFamily="18" charset="0"/>
                        </a:rPr>
                        <a:t>Городской округ Реутов</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380122568"/>
                  </a:ext>
                </a:extLst>
              </a:tr>
              <a:tr h="721740">
                <a:tc>
                  <a:txBody>
                    <a:bodyPr/>
                    <a:lstStyle/>
                    <a:p>
                      <a:pPr algn="l" fontAlgn="ctr"/>
                      <a:r>
                        <a:rPr lang="ru-RU" sz="1400" b="0" i="0" u="none" strike="noStrike">
                          <a:solidFill>
                            <a:srgbClr val="000000"/>
                          </a:solidFill>
                          <a:effectLst/>
                          <a:latin typeface="Times New Roman" panose="02020603050405020304" pitchFamily="18" charset="0"/>
                        </a:rPr>
                        <a:t>Всего, в том числе</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42,34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39,97</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43,24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37,39</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dirty="0">
                          <a:solidFill>
                            <a:srgbClr val="000000"/>
                          </a:solidFill>
                          <a:effectLst/>
                          <a:latin typeface="Times New Roman" panose="02020603050405020304" pitchFamily="18" charset="0"/>
                        </a:rPr>
                        <a:t>45,14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45,42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323520963"/>
                  </a:ext>
                </a:extLst>
              </a:tr>
              <a:tr h="834010">
                <a:tc>
                  <a:txBody>
                    <a:bodyPr/>
                    <a:lstStyle/>
                    <a:p>
                      <a:pPr algn="l" fontAlgn="ctr"/>
                      <a:r>
                        <a:rPr lang="ru-RU" sz="1400" b="0" i="0" u="none" strike="noStrike">
                          <a:solidFill>
                            <a:srgbClr val="000000"/>
                          </a:solidFill>
                          <a:effectLst/>
                          <a:latin typeface="Times New Roman" panose="02020603050405020304" pitchFamily="18" charset="0"/>
                        </a:rPr>
                        <a:t>Налоговые и неналоговые доходы</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a:solidFill>
                            <a:srgbClr val="000000"/>
                          </a:solidFill>
                          <a:effectLst/>
                          <a:latin typeface="Times New Roman" panose="02020603050405020304" pitchFamily="18" charset="0"/>
                        </a:rPr>
                        <a:t>15,54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a:solidFill>
                            <a:srgbClr val="000000"/>
                          </a:solidFill>
                          <a:effectLst/>
                          <a:latin typeface="Times New Roman" panose="02020603050405020304" pitchFamily="18" charset="0"/>
                        </a:rPr>
                        <a:t>19,18</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a:solidFill>
                            <a:srgbClr val="000000"/>
                          </a:solidFill>
                          <a:effectLst/>
                          <a:latin typeface="Times New Roman" panose="02020603050405020304" pitchFamily="18" charset="0"/>
                        </a:rPr>
                        <a:t>19,9</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a:solidFill>
                            <a:srgbClr val="000000"/>
                          </a:solidFill>
                          <a:effectLst/>
                          <a:latin typeface="Times New Roman" panose="02020603050405020304" pitchFamily="18" charset="0"/>
                        </a:rPr>
                        <a:t>20,98</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dirty="0">
                          <a:solidFill>
                            <a:srgbClr val="000000"/>
                          </a:solidFill>
                          <a:effectLst/>
                          <a:latin typeface="Times New Roman" panose="02020603050405020304" pitchFamily="18" charset="0"/>
                        </a:rPr>
                        <a:t>30,13</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ru-RU" sz="1400" b="0" i="0" u="none" strike="noStrike" dirty="0">
                          <a:solidFill>
                            <a:srgbClr val="000000"/>
                          </a:solidFill>
                          <a:effectLst/>
                          <a:latin typeface="Times New Roman" panose="02020603050405020304" pitchFamily="18" charset="0"/>
                        </a:rPr>
                        <a:t>20,22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4044571044"/>
                  </a:ext>
                </a:extLst>
              </a:tr>
              <a:tr h="813036">
                <a:tc>
                  <a:txBody>
                    <a:bodyPr/>
                    <a:lstStyle/>
                    <a:p>
                      <a:pPr algn="l" fontAlgn="ctr"/>
                      <a:r>
                        <a:rPr lang="ru-RU" sz="1400" b="0" i="0" u="none" strike="noStrike">
                          <a:solidFill>
                            <a:srgbClr val="000000"/>
                          </a:solidFill>
                          <a:effectLst/>
                          <a:latin typeface="Times New Roman" panose="02020603050405020304" pitchFamily="18" charset="0"/>
                        </a:rPr>
                        <a:t>Безвозмездные поступления</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26,80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20,79</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23,34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16,41</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a:solidFill>
                            <a:srgbClr val="000000"/>
                          </a:solidFill>
                          <a:effectLst/>
                          <a:latin typeface="Times New Roman" panose="02020603050405020304" pitchFamily="18" charset="0"/>
                        </a:rPr>
                        <a:t>15,01</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0" i="0" u="none" strike="noStrike" dirty="0">
                          <a:solidFill>
                            <a:srgbClr val="000000"/>
                          </a:solidFill>
                          <a:effectLst/>
                          <a:latin typeface="Times New Roman" panose="02020603050405020304" pitchFamily="18" charset="0"/>
                        </a:rPr>
                        <a:t>25,20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418179162"/>
                  </a:ext>
                </a:extLst>
              </a:tr>
            </a:tbl>
          </a:graphicData>
        </a:graphic>
      </p:graphicFrame>
    </p:spTree>
    <p:extLst>
      <p:ext uri="{BB962C8B-B14F-4D97-AF65-F5344CB8AC3E}">
        <p14:creationId xmlns:p14="http://schemas.microsoft.com/office/powerpoint/2010/main" val="347343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68431"/>
            <a:ext cx="8712968" cy="461665"/>
          </a:xfrm>
          <a:prstGeom prst="rect">
            <a:avLst/>
          </a:prstGeom>
          <a:noFill/>
        </p:spPr>
        <p:txBody>
          <a:bodyPr wrap="square" rtlCol="0">
            <a:spAutoFit/>
          </a:bodyPr>
          <a:lstStyle/>
          <a:p>
            <a:pPr algn="ctr"/>
            <a:r>
              <a:rPr lang="ru-RU" sz="1200" b="1" dirty="0">
                <a:solidFill>
                  <a:srgbClr val="0000FF"/>
                </a:solidFill>
              </a:rPr>
              <a:t>Льготы,  установленные решением Совета депутатов Городского округа Балашиха от 10.06.2015 №02/03  "Об установлении земельного налога на территории  Городского округа Балашиха" </a:t>
            </a:r>
          </a:p>
        </p:txBody>
      </p:sp>
      <p:graphicFrame>
        <p:nvGraphicFramePr>
          <p:cNvPr id="3" name="Таблица 2">
            <a:extLst>
              <a:ext uri="{FF2B5EF4-FFF2-40B4-BE49-F238E27FC236}">
                <a16:creationId xmlns:a16="http://schemas.microsoft.com/office/drawing/2014/main" id="{D00E069F-517D-42F1-A56B-79DE81AB97DF}"/>
              </a:ext>
            </a:extLst>
          </p:cNvPr>
          <p:cNvGraphicFramePr>
            <a:graphicFrameLocks noGrp="1"/>
          </p:cNvGraphicFramePr>
          <p:nvPr>
            <p:extLst>
              <p:ext uri="{D42A27DB-BD31-4B8C-83A1-F6EECF244321}">
                <p14:modId xmlns:p14="http://schemas.microsoft.com/office/powerpoint/2010/main" val="4030646277"/>
              </p:ext>
            </p:extLst>
          </p:nvPr>
        </p:nvGraphicFramePr>
        <p:xfrm>
          <a:off x="143508" y="479414"/>
          <a:ext cx="8856984" cy="6304475"/>
        </p:xfrm>
        <a:graphic>
          <a:graphicData uri="http://schemas.openxmlformats.org/drawingml/2006/table">
            <a:tbl>
              <a:tblPr/>
              <a:tblGrid>
                <a:gridCol w="6394842">
                  <a:extLst>
                    <a:ext uri="{9D8B030D-6E8A-4147-A177-3AD203B41FA5}">
                      <a16:colId xmlns:a16="http://schemas.microsoft.com/office/drawing/2014/main" val="2850484029"/>
                    </a:ext>
                  </a:extLst>
                </a:gridCol>
                <a:gridCol w="789902">
                  <a:extLst>
                    <a:ext uri="{9D8B030D-6E8A-4147-A177-3AD203B41FA5}">
                      <a16:colId xmlns:a16="http://schemas.microsoft.com/office/drawing/2014/main" val="2256481998"/>
                    </a:ext>
                  </a:extLst>
                </a:gridCol>
                <a:gridCol w="789902">
                  <a:extLst>
                    <a:ext uri="{9D8B030D-6E8A-4147-A177-3AD203B41FA5}">
                      <a16:colId xmlns:a16="http://schemas.microsoft.com/office/drawing/2014/main" val="2134476067"/>
                    </a:ext>
                  </a:extLst>
                </a:gridCol>
                <a:gridCol w="882338">
                  <a:extLst>
                    <a:ext uri="{9D8B030D-6E8A-4147-A177-3AD203B41FA5}">
                      <a16:colId xmlns:a16="http://schemas.microsoft.com/office/drawing/2014/main" val="2566980223"/>
                    </a:ext>
                  </a:extLst>
                </a:gridCol>
              </a:tblGrid>
              <a:tr h="310439">
                <a:tc>
                  <a:txBody>
                    <a:bodyPr/>
                    <a:lstStyle/>
                    <a:p>
                      <a:pPr algn="ctr" fontAlgn="b"/>
                      <a:r>
                        <a:rPr lang="ru-RU" sz="900" b="0" i="0" u="none" strike="noStrike" dirty="0">
                          <a:solidFill>
                            <a:srgbClr val="000000"/>
                          </a:solidFill>
                          <a:effectLst/>
                          <a:latin typeface="Calibri" panose="020F0502020204030204" pitchFamily="34" charset="0"/>
                        </a:rPr>
                        <a:t>Категория  льготников</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ru-RU" sz="900" b="0" i="0" u="none" strike="noStrike">
                          <a:solidFill>
                            <a:srgbClr val="000000"/>
                          </a:solidFill>
                          <a:effectLst/>
                          <a:latin typeface="Calibri" panose="020F0502020204030204" pitchFamily="34" charset="0"/>
                        </a:rPr>
                        <a:t>Факт 2021 г. </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ru-RU" sz="900" b="0" i="0" u="none" strike="noStrike">
                          <a:solidFill>
                            <a:srgbClr val="000000"/>
                          </a:solidFill>
                          <a:effectLst/>
                          <a:latin typeface="Calibri" panose="020F0502020204030204" pitchFamily="34" charset="0"/>
                        </a:rPr>
                        <a:t>план 2022 г.</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ru-RU" sz="900" b="0" i="0" u="none" strike="noStrike">
                          <a:solidFill>
                            <a:srgbClr val="000000"/>
                          </a:solidFill>
                          <a:effectLst/>
                          <a:latin typeface="Calibri" panose="020F0502020204030204" pitchFamily="34" charset="0"/>
                        </a:rPr>
                        <a:t>Оценка 2022 г.</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565942071"/>
                  </a:ext>
                </a:extLst>
              </a:tr>
              <a:tr h="194311">
                <a:tc gridSpan="4">
                  <a:txBody>
                    <a:bodyPr/>
                    <a:lstStyle/>
                    <a:p>
                      <a:pPr algn="ctr" fontAlgn="b"/>
                      <a:r>
                        <a:rPr lang="ru-RU" sz="900" b="1" i="0" u="none" strike="noStrike" dirty="0">
                          <a:solidFill>
                            <a:srgbClr val="000000"/>
                          </a:solidFill>
                          <a:effectLst/>
                          <a:latin typeface="Calibri" panose="020F0502020204030204" pitchFamily="34" charset="0"/>
                        </a:rPr>
                        <a:t>Земельный налог- физические лица </a:t>
                      </a:r>
                    </a:p>
                  </a:txBody>
                  <a:tcPr marL="3068" marR="3068" marT="306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01531990"/>
                  </a:ext>
                </a:extLst>
              </a:tr>
              <a:tr h="133948">
                <a:tc>
                  <a:txBody>
                    <a:bodyPr/>
                    <a:lstStyle/>
                    <a:p>
                      <a:pPr algn="l" fontAlgn="ctr"/>
                      <a:r>
                        <a:rPr lang="ru-RU" sz="900" b="0" i="0" u="none" strike="noStrike" dirty="0">
                          <a:solidFill>
                            <a:srgbClr val="000000"/>
                          </a:solidFill>
                          <a:effectLst/>
                          <a:latin typeface="Calibri" panose="020F0502020204030204" pitchFamily="34" charset="0"/>
                        </a:rPr>
                        <a:t>Ветераны и инвалиды Великой Отечественной войны, а также ветераны и инвалиды боевых действий</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8 176,0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8 200,0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8 200,0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351923695"/>
                  </a:ext>
                </a:extLst>
              </a:tr>
              <a:tr h="125038">
                <a:tc>
                  <a:txBody>
                    <a:bodyPr/>
                    <a:lstStyle/>
                    <a:p>
                      <a:pPr algn="l" fontAlgn="ctr"/>
                      <a:r>
                        <a:rPr lang="ru-RU" sz="900" b="0" i="0" u="none" strike="noStrike" dirty="0">
                          <a:solidFill>
                            <a:srgbClr val="000000"/>
                          </a:solidFill>
                          <a:effectLst/>
                          <a:latin typeface="Calibri" panose="020F0502020204030204" pitchFamily="34" charset="0"/>
                        </a:rPr>
                        <a:t>Инвалиды I и II групп инвалидности</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a:solidFill>
                            <a:srgbClr val="000000"/>
                          </a:solidFill>
                          <a:effectLst/>
                          <a:latin typeface="Calibri" panose="020F0502020204030204" pitchFamily="34" charset="0"/>
                        </a:rPr>
                        <a:t>14 389,0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14 400,0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14 400,0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753850430"/>
                  </a:ext>
                </a:extLst>
              </a:tr>
              <a:tr h="112391">
                <a:tc>
                  <a:txBody>
                    <a:bodyPr/>
                    <a:lstStyle/>
                    <a:p>
                      <a:pPr algn="l" fontAlgn="b"/>
                      <a:r>
                        <a:rPr lang="ru-RU" sz="900" b="0" i="0" u="none" strike="noStrike" dirty="0">
                          <a:solidFill>
                            <a:srgbClr val="000000"/>
                          </a:solidFill>
                          <a:effectLst/>
                          <a:latin typeface="Calibri" panose="020F0502020204030204" pitchFamily="34" charset="0"/>
                        </a:rPr>
                        <a:t> Инвалиды III степени ограничения способности к трудовой деятельности</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56,0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56,0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56,0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65674769"/>
                  </a:ext>
                </a:extLst>
              </a:tr>
              <a:tr h="109516">
                <a:tc>
                  <a:txBody>
                    <a:bodyPr/>
                    <a:lstStyle/>
                    <a:p>
                      <a:pPr algn="l" fontAlgn="b"/>
                      <a:r>
                        <a:rPr lang="ru-RU" sz="900" b="0" i="0" u="none" strike="noStrike" dirty="0">
                          <a:solidFill>
                            <a:srgbClr val="000000"/>
                          </a:solidFill>
                          <a:effectLst/>
                          <a:latin typeface="Calibri" panose="020F0502020204030204" pitchFamily="34" charset="0"/>
                        </a:rPr>
                        <a:t>Инвалиды с детства, независимо от группы инвалидности; дети-инвалиды</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a:solidFill>
                            <a:srgbClr val="000000"/>
                          </a:solidFill>
                          <a:effectLst/>
                          <a:latin typeface="Calibri" panose="020F0502020204030204" pitchFamily="34" charset="0"/>
                        </a:rPr>
                        <a:t>124,0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124,0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124,0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282450108"/>
                  </a:ext>
                </a:extLst>
              </a:tr>
              <a:tr h="849393">
                <a:tc>
                  <a:txBody>
                    <a:bodyPr/>
                    <a:lstStyle/>
                    <a:p>
                      <a:pPr algn="l" fontAlgn="b"/>
                      <a:r>
                        <a:rPr lang="ru-RU" sz="900" b="0" i="0" u="none" strike="noStrike" dirty="0">
                          <a:solidFill>
                            <a:srgbClr val="000000"/>
                          </a:solidFill>
                          <a:effectLst/>
                          <a:latin typeface="Calibri" panose="020F0502020204030204" pitchFamily="34" charset="0"/>
                        </a:rPr>
                        <a:t> 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 18 июня 1992 года N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Теча"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612,0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612,0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612,0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186751427"/>
                  </a:ext>
                </a:extLst>
              </a:tr>
              <a:tr h="366202">
                <a:tc>
                  <a:txBody>
                    <a:bodyPr/>
                    <a:lstStyle/>
                    <a:p>
                      <a:pPr algn="l" fontAlgn="ctr"/>
                      <a:r>
                        <a:rPr lang="ru-RU" sz="900" b="0" i="0" u="none" strike="noStrike" dirty="0">
                          <a:solidFill>
                            <a:srgbClr val="000000"/>
                          </a:solidFill>
                          <a:effectLst/>
                          <a:latin typeface="Calibri" panose="020F0502020204030204" pitchFamily="34" charset="0"/>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a:solidFill>
                            <a:srgbClr val="000000"/>
                          </a:solidFill>
                          <a:effectLst/>
                          <a:latin typeface="Calibri" panose="020F0502020204030204" pitchFamily="34" charset="0"/>
                        </a:rPr>
                        <a:t>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4,0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242462053"/>
                  </a:ext>
                </a:extLst>
              </a:tr>
              <a:tr h="331997">
                <a:tc>
                  <a:txBody>
                    <a:bodyPr/>
                    <a:lstStyle/>
                    <a:p>
                      <a:pPr algn="l" fontAlgn="b"/>
                      <a:r>
                        <a:rPr lang="ru-RU" sz="900" b="0" i="0" u="none" strike="noStrike" dirty="0">
                          <a:solidFill>
                            <a:srgbClr val="000000"/>
                          </a:solidFill>
                          <a:effectLst/>
                          <a:latin typeface="Calibri" panose="020F0502020204030204" pitchFamily="34" charset="0"/>
                        </a:rPr>
                        <a:t>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1,0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59980512"/>
                  </a:ext>
                </a:extLst>
              </a:tr>
              <a:tr h="219894">
                <a:tc>
                  <a:txBody>
                    <a:bodyPr/>
                    <a:lstStyle/>
                    <a:p>
                      <a:pPr algn="l" fontAlgn="b"/>
                      <a:r>
                        <a:rPr lang="ru-RU" sz="900" b="0" i="0" u="none" strike="noStrike">
                          <a:solidFill>
                            <a:srgbClr val="000000"/>
                          </a:solidFill>
                          <a:effectLst/>
                          <a:latin typeface="Calibri" panose="020F0502020204030204" pitchFamily="34" charset="0"/>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dirty="0">
                          <a:solidFill>
                            <a:srgbClr val="000000"/>
                          </a:solidFill>
                          <a:effectLst/>
                          <a:latin typeface="Calibri" panose="020F0502020204030204" pitchFamily="34" charset="0"/>
                        </a:rPr>
                        <a:t>97,0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97,0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97,0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636870385"/>
                  </a:ext>
                </a:extLst>
              </a:tr>
              <a:tr h="224780">
                <a:tc>
                  <a:txBody>
                    <a:bodyPr/>
                    <a:lstStyle/>
                    <a:p>
                      <a:pPr algn="l" fontAlgn="b"/>
                      <a:r>
                        <a:rPr lang="ru-RU" sz="900" b="0" i="0" u="none" strike="noStrike">
                          <a:solidFill>
                            <a:srgbClr val="000000"/>
                          </a:solidFill>
                          <a:effectLst/>
                          <a:latin typeface="Calibri" panose="020F0502020204030204" pitchFamily="34" charset="0"/>
                        </a:rPr>
                        <a:t>Родители, вдовы (вдовцы) и несовершеннолетние дети военнослужащих, погибших (умерших) при исполнении обязанностей военной службы</a:t>
                      </a:r>
                    </a:p>
                  </a:txBody>
                  <a:tcPr marL="3068" marR="3068" marT="306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121,0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122,0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122,0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00429984"/>
                  </a:ext>
                </a:extLst>
              </a:tr>
              <a:tr h="129923">
                <a:tc>
                  <a:txBody>
                    <a:bodyPr/>
                    <a:lstStyle/>
                    <a:p>
                      <a:pPr algn="l" fontAlgn="ctr"/>
                      <a:r>
                        <a:rPr lang="ru-RU" sz="900" b="0" i="0" u="none" strike="noStrike">
                          <a:solidFill>
                            <a:srgbClr val="000000"/>
                          </a:solidFill>
                          <a:effectLst/>
                          <a:latin typeface="Calibri" panose="020F0502020204030204" pitchFamily="34" charset="0"/>
                        </a:rPr>
                        <a:t>Граждане, достигшие пенсионного возраста по старости</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dirty="0">
                          <a:solidFill>
                            <a:srgbClr val="000000"/>
                          </a:solidFill>
                          <a:effectLst/>
                          <a:latin typeface="Calibri" panose="020F0502020204030204" pitchFamily="34" charset="0"/>
                        </a:rPr>
                        <a:t>35 657,0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35 700,0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35 700,0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30316933"/>
                  </a:ext>
                </a:extLst>
              </a:tr>
              <a:tr h="125038">
                <a:tc>
                  <a:txBody>
                    <a:bodyPr/>
                    <a:lstStyle/>
                    <a:p>
                      <a:pPr algn="l" fontAlgn="ctr"/>
                      <a:r>
                        <a:rPr lang="ru-RU" sz="900" b="0" i="0" u="none" strike="noStrike">
                          <a:solidFill>
                            <a:srgbClr val="000000"/>
                          </a:solidFill>
                          <a:effectLst/>
                          <a:latin typeface="Calibri" panose="020F0502020204030204" pitchFamily="34" charset="0"/>
                        </a:rPr>
                        <a:t> Граждане, достигшие предпенсионного возраста (женщины 55 лет, мужчины 60 лет)</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900" b="0" i="0" u="none" strike="noStrike" dirty="0">
                          <a:solidFill>
                            <a:srgbClr val="000000"/>
                          </a:solidFill>
                          <a:effectLst/>
                          <a:latin typeface="Calibri" panose="020F0502020204030204" pitchFamily="34" charset="0"/>
                        </a:rPr>
                        <a:t>2 826,0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2 900,0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2 900,0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579351137"/>
                  </a:ext>
                </a:extLst>
              </a:tr>
              <a:tr h="129923">
                <a:tc>
                  <a:txBody>
                    <a:bodyPr/>
                    <a:lstStyle/>
                    <a:p>
                      <a:pPr algn="l" fontAlgn="ctr"/>
                      <a:r>
                        <a:rPr lang="ru-RU" sz="900" b="0" i="0" u="none" strike="noStrike">
                          <a:solidFill>
                            <a:srgbClr val="000000"/>
                          </a:solidFill>
                          <a:effectLst/>
                          <a:latin typeface="Calibri" panose="020F0502020204030204" pitchFamily="34" charset="0"/>
                        </a:rPr>
                        <a:t> многодетные семьи, имеющие  трех и более несовершеннолетних детей</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605,0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610,0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610,0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246624429"/>
                  </a:ext>
                </a:extLst>
              </a:tr>
              <a:tr h="142571">
                <a:tc gridSpan="4">
                  <a:txBody>
                    <a:bodyPr/>
                    <a:lstStyle/>
                    <a:p>
                      <a:pPr algn="ctr" fontAlgn="ctr"/>
                      <a:r>
                        <a:rPr lang="ru-RU" sz="900" b="1" i="0" u="none" strike="noStrike" dirty="0">
                          <a:solidFill>
                            <a:srgbClr val="000000"/>
                          </a:solidFill>
                          <a:effectLst/>
                          <a:latin typeface="Calibri" panose="020F0502020204030204" pitchFamily="34" charset="0"/>
                        </a:rPr>
                        <a:t>Земельный налог- юридические лица </a:t>
                      </a:r>
                    </a:p>
                  </a:txBody>
                  <a:tcPr marL="3068" marR="3068" marT="306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47907430"/>
                  </a:ext>
                </a:extLst>
              </a:tr>
              <a:tr h="344643">
                <a:tc>
                  <a:txBody>
                    <a:bodyPr/>
                    <a:lstStyle/>
                    <a:p>
                      <a:pPr algn="l" fontAlgn="ctr"/>
                      <a:r>
                        <a:rPr lang="ru-RU" sz="900" b="0" i="0" u="none" strike="noStrike">
                          <a:solidFill>
                            <a:srgbClr val="000000"/>
                          </a:solidFill>
                          <a:effectLst/>
                          <a:latin typeface="Calibri" panose="020F0502020204030204" pitchFamily="34" charset="0"/>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2 356,0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2 356,0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670540224"/>
                  </a:ext>
                </a:extLst>
              </a:tr>
              <a:tr h="1651933">
                <a:tc>
                  <a:txBody>
                    <a:bodyPr/>
                    <a:lstStyle/>
                    <a:p>
                      <a:pPr algn="l" fontAlgn="ctr"/>
                      <a:r>
                        <a:rPr lang="ru-RU" sz="900" b="0" i="0" u="none" strike="noStrike">
                          <a:solidFill>
                            <a:srgbClr val="000000"/>
                          </a:solidFill>
                          <a:effectLst/>
                          <a:latin typeface="Calibri" panose="020F0502020204030204" pitchFamily="34" charset="0"/>
                        </a:rPr>
                        <a:t> Организация  на балансе которых учтены здания и (или) помещения, используемые для размещения торговых объектов, в том числе торговых центорв (комплексов) ,а также объектов общественного питания и бытового обслуживания .                                                                                                                                                                                                    Налоговая льгота предоставляется  в виде освобождения от уплаты земельного налога, при условии снижения данными организациями всем арендаторам помещений (площадей), деятельность которых приостановлена в соответствии с постановлением Губернатора Московской области от 12.03.2020 N 108-ПГ "О введении в Московской области режима повышенной готовности для органов управления и сил Московской областной системы предупреждения и ликвидации чрезвычайных ситуаций и некоторых мерах по предотвращению распространения новой коронавирусной инфекции (COVID-2019) на территории Московской области", арендных платежей за период с 1-го числа месяца приостановления их деятельности до последнего календарного дня месяца, в котором завершилось приостановление деятельности, но не ранее 01.07.2020 , не менее чем на двукратный размер суммы налога на имущество организаций по данному объекту недвижимости и земельного налога за земельный участок, на котором расположен данный объект недвижимости, за период действия режима повышенной готовности и не менее чем на 50 процентов размера арендной платы, установленного на начало периода действия режима повышенной готовности.</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0,0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10559"/>
                  </a:ext>
                </a:extLst>
              </a:tr>
              <a:tr h="258699">
                <a:tc>
                  <a:txBody>
                    <a:bodyPr/>
                    <a:lstStyle/>
                    <a:p>
                      <a:pPr algn="l" fontAlgn="ctr"/>
                      <a:r>
                        <a:rPr lang="ru-RU" sz="900" b="0" i="0" u="none" strike="noStrike">
                          <a:solidFill>
                            <a:srgbClr val="000000"/>
                          </a:solidFill>
                          <a:effectLst/>
                          <a:latin typeface="Calibri" panose="020F0502020204030204" pitchFamily="34" charset="0"/>
                        </a:rPr>
                        <a:t>ИТОГО</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62 668,0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a:solidFill>
                            <a:srgbClr val="000000"/>
                          </a:solidFill>
                          <a:effectLst/>
                          <a:latin typeface="Calibri" panose="020F0502020204030204" pitchFamily="34" charset="0"/>
                        </a:rPr>
                        <a:t>65 182,0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900" b="0" i="0" u="none" strike="noStrike" dirty="0">
                          <a:solidFill>
                            <a:srgbClr val="000000"/>
                          </a:solidFill>
                          <a:effectLst/>
                          <a:latin typeface="Calibri" panose="020F0502020204030204" pitchFamily="34" charset="0"/>
                        </a:rPr>
                        <a:t>65 182,0</a:t>
                      </a:r>
                    </a:p>
                  </a:txBody>
                  <a:tcPr marL="3068" marR="3068" marT="3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207193427"/>
                  </a:ext>
                </a:extLst>
              </a:tr>
            </a:tbl>
          </a:graphicData>
        </a:graphic>
      </p:graphicFrame>
    </p:spTree>
    <p:extLst>
      <p:ext uri="{BB962C8B-B14F-4D97-AF65-F5344CB8AC3E}">
        <p14:creationId xmlns:p14="http://schemas.microsoft.com/office/powerpoint/2010/main" val="126538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14348" y="357166"/>
            <a:ext cx="8001056" cy="1323439"/>
          </a:xfrm>
          <a:prstGeom prst="rect">
            <a:avLst/>
          </a:prstGeom>
          <a:noFill/>
        </p:spPr>
        <p:txBody>
          <a:bodyPr wrap="square" rtlCol="0">
            <a:spAutoFit/>
          </a:bodyPr>
          <a:lstStyle/>
          <a:p>
            <a:pPr algn="ctr"/>
            <a:r>
              <a:rPr lang="ru-RU" sz="4400" b="1" dirty="0">
                <a:solidFill>
                  <a:srgbClr val="0000FF"/>
                </a:solidFill>
              </a:rPr>
              <a:t>ОСНОВНЫЕ ПОНЯТИЯ</a:t>
            </a:r>
          </a:p>
          <a:p>
            <a:r>
              <a:rPr lang="ru-RU" dirty="0"/>
              <a:t> </a:t>
            </a:r>
          </a:p>
          <a:p>
            <a:endParaRPr lang="ru-RU" dirty="0"/>
          </a:p>
        </p:txBody>
      </p:sp>
      <p:sp>
        <p:nvSpPr>
          <p:cNvPr id="5" name="TextBox 4"/>
          <p:cNvSpPr txBox="1"/>
          <p:nvPr/>
        </p:nvSpPr>
        <p:spPr>
          <a:xfrm>
            <a:off x="500034" y="2071678"/>
            <a:ext cx="8429684" cy="4093428"/>
          </a:xfrm>
          <a:prstGeom prst="rect">
            <a:avLst/>
          </a:prstGeom>
          <a:noFill/>
          <a:ln>
            <a:solidFill>
              <a:srgbClr val="003399"/>
            </a:solidFill>
          </a:ln>
        </p:spPr>
        <p:txBody>
          <a:bodyPr wrap="square" rtlCol="0">
            <a:spAutoFit/>
          </a:bodyPr>
          <a:lstStyle/>
          <a:p>
            <a:r>
              <a:rPr lang="ru-RU" sz="2000" b="1" u="sng" dirty="0">
                <a:solidFill>
                  <a:srgbClr val="0000FF"/>
                </a:solidFill>
              </a:rPr>
              <a:t>БЮДЖЕТ</a:t>
            </a:r>
            <a:r>
              <a:rPr lang="ru-RU" sz="2000" u="sng" dirty="0">
                <a:solidFill>
                  <a:srgbClr val="0000FF"/>
                </a:solidFill>
              </a:rPr>
              <a:t> </a:t>
            </a:r>
            <a:r>
              <a:rPr lang="ru-RU" sz="2000" dirty="0"/>
              <a:t>-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endParaRPr lang="en-US" sz="2000" dirty="0"/>
          </a:p>
          <a:p>
            <a:r>
              <a:rPr lang="ru-RU" sz="2000" b="1" u="sng" dirty="0">
                <a:solidFill>
                  <a:srgbClr val="0000FF"/>
                </a:solidFill>
              </a:rPr>
              <a:t>ДОХОДЫ БЮДЖЕТА </a:t>
            </a:r>
            <a:r>
              <a:rPr lang="ru-RU" sz="2000" dirty="0"/>
              <a:t>- поступающие в бюджет денежные средства, за исключением источников финансирования дефицита бюджета.</a:t>
            </a:r>
          </a:p>
          <a:p>
            <a:endParaRPr lang="en-US" sz="2000" dirty="0"/>
          </a:p>
          <a:p>
            <a:r>
              <a:rPr lang="ru-RU" sz="2000" b="1" u="sng" dirty="0">
                <a:solidFill>
                  <a:srgbClr val="0000FF"/>
                </a:solidFill>
              </a:rPr>
              <a:t>РАСХОДЫ БЮДЖЕТА </a:t>
            </a:r>
            <a:r>
              <a:rPr lang="ru-RU" sz="2000" dirty="0"/>
              <a:t>– выплачиваемые из бюджета денежные средства, за исключением источников финансирования дефицита бюджета.</a:t>
            </a:r>
          </a:p>
          <a:p>
            <a:endParaRPr lang="ru-RU" sz="2000" dirty="0"/>
          </a:p>
          <a:p>
            <a:r>
              <a:rPr lang="ru-RU" sz="2000" b="1" u="sng" dirty="0">
                <a:solidFill>
                  <a:srgbClr val="0000FF"/>
                </a:solidFill>
              </a:rPr>
              <a:t>ДЕФИЦИТ БЮДЖЕТА </a:t>
            </a:r>
            <a:r>
              <a:rPr lang="ru-RU" sz="2000" dirty="0"/>
              <a:t>- превышение расходов над  доходами.</a:t>
            </a:r>
          </a:p>
          <a:p>
            <a:endParaRPr lang="en-US" sz="2000" dirty="0"/>
          </a:p>
          <a:p>
            <a:r>
              <a:rPr lang="ru-RU" sz="2000" b="1" u="sng" dirty="0">
                <a:solidFill>
                  <a:srgbClr val="0000FF"/>
                </a:solidFill>
              </a:rPr>
              <a:t>ПРОФИЦИТ БЮДЖЕТА </a:t>
            </a:r>
            <a:r>
              <a:rPr lang="ru-RU" sz="2000" dirty="0"/>
              <a:t>– превышение доходов над  расходами.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524" y="68431"/>
            <a:ext cx="8712968" cy="461665"/>
          </a:xfrm>
          <a:prstGeom prst="rect">
            <a:avLst/>
          </a:prstGeom>
          <a:noFill/>
        </p:spPr>
        <p:txBody>
          <a:bodyPr wrap="square" rtlCol="0">
            <a:spAutoFit/>
          </a:bodyPr>
          <a:lstStyle/>
          <a:p>
            <a:pPr algn="ctr"/>
            <a:r>
              <a:rPr lang="ru-RU" sz="1200" b="1" dirty="0">
                <a:solidFill>
                  <a:srgbClr val="0000FF"/>
                </a:solidFill>
              </a:rPr>
              <a:t>Перечень льгот,  установленных решение Совета депутатов Городского округа Балашиха от 10.06.2015 №02/03  "Об установлении земельного налога на территории  Городского округа Балашиха"</a:t>
            </a:r>
          </a:p>
        </p:txBody>
      </p:sp>
      <p:graphicFrame>
        <p:nvGraphicFramePr>
          <p:cNvPr id="3" name="Таблица 2">
            <a:extLst>
              <a:ext uri="{FF2B5EF4-FFF2-40B4-BE49-F238E27FC236}">
                <a16:creationId xmlns:a16="http://schemas.microsoft.com/office/drawing/2014/main" id="{346AAFA8-5EF3-4378-B0FF-8AEAC61BD3DC}"/>
              </a:ext>
            </a:extLst>
          </p:cNvPr>
          <p:cNvGraphicFramePr>
            <a:graphicFrameLocks noGrp="1"/>
          </p:cNvGraphicFramePr>
          <p:nvPr>
            <p:extLst>
              <p:ext uri="{D42A27DB-BD31-4B8C-83A1-F6EECF244321}">
                <p14:modId xmlns:p14="http://schemas.microsoft.com/office/powerpoint/2010/main" val="1178597616"/>
              </p:ext>
            </p:extLst>
          </p:nvPr>
        </p:nvGraphicFramePr>
        <p:xfrm>
          <a:off x="287524" y="628857"/>
          <a:ext cx="8712968" cy="6150764"/>
        </p:xfrm>
        <a:graphic>
          <a:graphicData uri="http://schemas.openxmlformats.org/drawingml/2006/table">
            <a:tbl>
              <a:tblPr/>
              <a:tblGrid>
                <a:gridCol w="7602492">
                  <a:extLst>
                    <a:ext uri="{9D8B030D-6E8A-4147-A177-3AD203B41FA5}">
                      <a16:colId xmlns:a16="http://schemas.microsoft.com/office/drawing/2014/main" val="2370742993"/>
                    </a:ext>
                  </a:extLst>
                </a:gridCol>
                <a:gridCol w="1110476">
                  <a:extLst>
                    <a:ext uri="{9D8B030D-6E8A-4147-A177-3AD203B41FA5}">
                      <a16:colId xmlns:a16="http://schemas.microsoft.com/office/drawing/2014/main" val="1486179932"/>
                    </a:ext>
                  </a:extLst>
                </a:gridCol>
              </a:tblGrid>
              <a:tr h="234203">
                <a:tc>
                  <a:txBody>
                    <a:bodyPr/>
                    <a:lstStyle/>
                    <a:p>
                      <a:pPr algn="ctr" fontAlgn="b"/>
                      <a:r>
                        <a:rPr lang="ru-RU" sz="1200" b="0" i="0" u="none" strike="noStrike" dirty="0">
                          <a:solidFill>
                            <a:srgbClr val="000000"/>
                          </a:solidFill>
                          <a:effectLst/>
                          <a:latin typeface="Calibri" panose="020F0502020204030204" pitchFamily="34" charset="0"/>
                        </a:rPr>
                        <a:t>Категория  льготников</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ru-RU" sz="1200" b="0" i="0" u="none" strike="noStrike">
                          <a:solidFill>
                            <a:srgbClr val="000000"/>
                          </a:solidFill>
                          <a:effectLst/>
                          <a:latin typeface="Calibri" panose="020F0502020204030204" pitchFamily="34" charset="0"/>
                        </a:rPr>
                        <a:t>Льгота</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255600769"/>
                  </a:ext>
                </a:extLst>
              </a:tr>
              <a:tr h="319197">
                <a:tc gridSpan="2">
                  <a:txBody>
                    <a:bodyPr/>
                    <a:lstStyle/>
                    <a:p>
                      <a:pPr algn="ctr" fontAlgn="b"/>
                      <a:r>
                        <a:rPr lang="ru-RU" sz="1200" b="1" i="0" u="none" strike="noStrike" dirty="0">
                          <a:solidFill>
                            <a:srgbClr val="000000"/>
                          </a:solidFill>
                          <a:effectLst/>
                          <a:latin typeface="Calibri" panose="020F0502020204030204" pitchFamily="34" charset="0"/>
                        </a:rPr>
                        <a:t>Земельный налог- физические лица </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ru-RU"/>
                    </a:p>
                  </a:txBody>
                  <a:tcPr/>
                </a:tc>
                <a:extLst>
                  <a:ext uri="{0D108BD9-81ED-4DB2-BD59-A6C34878D82A}">
                    <a16:rowId xmlns:a16="http://schemas.microsoft.com/office/drawing/2014/main" val="1784898049"/>
                  </a:ext>
                </a:extLst>
              </a:tr>
              <a:tr h="220038">
                <a:tc>
                  <a:txBody>
                    <a:bodyPr/>
                    <a:lstStyle/>
                    <a:p>
                      <a:pPr algn="l" fontAlgn="ctr"/>
                      <a:r>
                        <a:rPr lang="ru-RU" sz="1200" b="0" i="0" u="none" strike="noStrike" dirty="0">
                          <a:solidFill>
                            <a:srgbClr val="000000"/>
                          </a:solidFill>
                          <a:effectLst/>
                          <a:latin typeface="Calibri" panose="020F0502020204030204" pitchFamily="34" charset="0"/>
                        </a:rPr>
                        <a:t>Ветераны и инвалиды Великой Отечественной войны, а также ветераны и инвалиды боевых действий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ru-RU" sz="1200" b="0" i="0" u="none" strike="noStrike">
                          <a:solidFill>
                            <a:srgbClr val="000000"/>
                          </a:solidFill>
                          <a:effectLst/>
                          <a:latin typeface="Calibri" panose="020F0502020204030204" pitchFamily="34" charset="0"/>
                        </a:rPr>
                        <a:t>100%</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456332534"/>
                  </a:ext>
                </a:extLst>
              </a:tr>
              <a:tr h="205400">
                <a:tc>
                  <a:txBody>
                    <a:bodyPr/>
                    <a:lstStyle/>
                    <a:p>
                      <a:pPr algn="l" fontAlgn="ctr"/>
                      <a:r>
                        <a:rPr lang="ru-RU" sz="1200" b="0" i="0" u="none" strike="noStrike" dirty="0">
                          <a:solidFill>
                            <a:srgbClr val="000000"/>
                          </a:solidFill>
                          <a:effectLst/>
                          <a:latin typeface="Calibri" panose="020F0502020204030204" pitchFamily="34" charset="0"/>
                        </a:rPr>
                        <a:t>Инвалиды I и II групп инвалидности</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4220529421"/>
                  </a:ext>
                </a:extLst>
              </a:tr>
              <a:tr h="184623">
                <a:tc>
                  <a:txBody>
                    <a:bodyPr/>
                    <a:lstStyle/>
                    <a:p>
                      <a:pPr algn="l" fontAlgn="b"/>
                      <a:r>
                        <a:rPr lang="ru-RU" sz="1200" b="0" i="0" u="none" strike="noStrike" dirty="0">
                          <a:solidFill>
                            <a:srgbClr val="000000"/>
                          </a:solidFill>
                          <a:effectLst/>
                          <a:latin typeface="Calibri" panose="020F0502020204030204" pitchFamily="34" charset="0"/>
                        </a:rPr>
                        <a:t> Инвалиды III степени ограничения способности к трудовой деятельности</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59035820"/>
                  </a:ext>
                </a:extLst>
              </a:tr>
              <a:tr h="179902">
                <a:tc>
                  <a:txBody>
                    <a:bodyPr/>
                    <a:lstStyle/>
                    <a:p>
                      <a:pPr algn="l" fontAlgn="b"/>
                      <a:r>
                        <a:rPr lang="ru-RU" sz="1200" b="0" i="0" u="none" strike="noStrike" dirty="0">
                          <a:solidFill>
                            <a:srgbClr val="000000"/>
                          </a:solidFill>
                          <a:effectLst/>
                          <a:latin typeface="Calibri" panose="020F0502020204030204" pitchFamily="34" charset="0"/>
                        </a:rPr>
                        <a:t>Инвалиды с детства, независимо от группы инвалидности; дети-инвалиды</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336173872"/>
                  </a:ext>
                </a:extLst>
              </a:tr>
              <a:tr h="1395302">
                <a:tc>
                  <a:txBody>
                    <a:bodyPr/>
                    <a:lstStyle/>
                    <a:p>
                      <a:pPr algn="l" fontAlgn="b"/>
                      <a:r>
                        <a:rPr lang="ru-RU" sz="1200" b="0" i="0" u="none" strike="noStrike" dirty="0">
                          <a:solidFill>
                            <a:srgbClr val="000000"/>
                          </a:solidFill>
                          <a:effectLst/>
                          <a:latin typeface="Calibri" panose="020F0502020204030204" pitchFamily="34" charset="0"/>
                        </a:rPr>
                        <a:t> 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 18 июня 1992 года N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Теча"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88924898"/>
                  </a:ext>
                </a:extLst>
              </a:tr>
              <a:tr h="601561">
                <a:tc>
                  <a:txBody>
                    <a:bodyPr/>
                    <a:lstStyle/>
                    <a:p>
                      <a:pPr algn="l" fontAlgn="ctr"/>
                      <a:r>
                        <a:rPr lang="ru-RU" sz="1200" b="0" i="0" u="none" strike="noStrike" dirty="0">
                          <a:solidFill>
                            <a:srgbClr val="000000"/>
                          </a:solidFill>
                          <a:effectLst/>
                          <a:latin typeface="Calibri" panose="020F0502020204030204" pitchFamily="34" charset="0"/>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623383773"/>
                  </a:ext>
                </a:extLst>
              </a:tr>
              <a:tr h="545373">
                <a:tc>
                  <a:txBody>
                    <a:bodyPr/>
                    <a:lstStyle/>
                    <a:p>
                      <a:pPr algn="l" fontAlgn="b"/>
                      <a:r>
                        <a:rPr lang="ru-RU" sz="1200" b="0" i="0" u="none" strike="noStrike" dirty="0">
                          <a:solidFill>
                            <a:srgbClr val="000000"/>
                          </a:solidFill>
                          <a:effectLst/>
                          <a:latin typeface="Calibri" panose="020F0502020204030204" pitchFamily="34" charset="0"/>
                        </a:rPr>
                        <a:t>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665191297"/>
                  </a:ext>
                </a:extLst>
              </a:tr>
              <a:tr h="361220">
                <a:tc>
                  <a:txBody>
                    <a:bodyPr/>
                    <a:lstStyle/>
                    <a:p>
                      <a:pPr algn="l" fontAlgn="b"/>
                      <a:r>
                        <a:rPr lang="ru-RU" sz="1200" b="0" i="0" u="none" strike="noStrike" dirty="0">
                          <a:solidFill>
                            <a:srgbClr val="000000"/>
                          </a:solidFill>
                          <a:effectLst/>
                          <a:latin typeface="Calibri" panose="020F0502020204030204" pitchFamily="34" charset="0"/>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568589934"/>
                  </a:ext>
                </a:extLst>
              </a:tr>
              <a:tr h="369247">
                <a:tc>
                  <a:txBody>
                    <a:bodyPr/>
                    <a:lstStyle/>
                    <a:p>
                      <a:pPr algn="l" fontAlgn="b"/>
                      <a:r>
                        <a:rPr lang="ru-RU" sz="1200" b="0" i="0" u="none" strike="noStrike" dirty="0">
                          <a:solidFill>
                            <a:srgbClr val="000000"/>
                          </a:solidFill>
                          <a:effectLst/>
                          <a:latin typeface="Calibri" panose="020F0502020204030204" pitchFamily="34" charset="0"/>
                        </a:rPr>
                        <a:t>Родители, вдовы (вдовцы) и несовершеннолетние дети военнослужащих, погибших (умерших) при исполнении обязанностей военной службы</a:t>
                      </a:r>
                    </a:p>
                  </a:txBody>
                  <a:tcPr marL="4800" marR="4800" marT="4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407828910"/>
                  </a:ext>
                </a:extLst>
              </a:tr>
              <a:tr h="213427">
                <a:tc>
                  <a:txBody>
                    <a:bodyPr/>
                    <a:lstStyle/>
                    <a:p>
                      <a:pPr algn="l" fontAlgn="ctr"/>
                      <a:r>
                        <a:rPr lang="ru-RU" sz="1200" b="0" i="0" u="none" strike="noStrike" dirty="0">
                          <a:solidFill>
                            <a:srgbClr val="000000"/>
                          </a:solidFill>
                          <a:effectLst/>
                          <a:latin typeface="Calibri" panose="020F0502020204030204" pitchFamily="34" charset="0"/>
                        </a:rPr>
                        <a:t>Граждане, достигшие пенсионного возраста по старости</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rowSpan="2">
                  <a:txBody>
                    <a:bodyPr/>
                    <a:lstStyle/>
                    <a:p>
                      <a:pPr algn="ctr" fontAlgn="ctr"/>
                      <a:r>
                        <a:rPr lang="ru-RU" sz="1200" b="0" i="0" u="none" strike="noStrike">
                          <a:solidFill>
                            <a:srgbClr val="000000"/>
                          </a:solidFill>
                          <a:effectLst/>
                          <a:latin typeface="Calibri" panose="020F0502020204030204" pitchFamily="34" charset="0"/>
                        </a:rPr>
                        <a:t>85%</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390584595"/>
                  </a:ext>
                </a:extLst>
              </a:tr>
              <a:tr h="205400">
                <a:tc>
                  <a:txBody>
                    <a:bodyPr/>
                    <a:lstStyle/>
                    <a:p>
                      <a:pPr algn="l" fontAlgn="ctr"/>
                      <a:r>
                        <a:rPr lang="ru-RU" sz="1200" b="0" i="0" u="none" strike="noStrike" dirty="0">
                          <a:solidFill>
                            <a:srgbClr val="000000"/>
                          </a:solidFill>
                          <a:effectLst/>
                          <a:latin typeface="Calibri" panose="020F0502020204030204" pitchFamily="34" charset="0"/>
                        </a:rPr>
                        <a:t> Граждане, достигшие предпенсионного возраста (женщины 55 лет, мужчины 60 лет)</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vMerge="1">
                  <a:txBody>
                    <a:bodyPr/>
                    <a:lstStyle/>
                    <a:p>
                      <a:endParaRPr lang="ru-RU"/>
                    </a:p>
                  </a:txBody>
                  <a:tcPr/>
                </a:tc>
                <a:extLst>
                  <a:ext uri="{0D108BD9-81ED-4DB2-BD59-A6C34878D82A}">
                    <a16:rowId xmlns:a16="http://schemas.microsoft.com/office/drawing/2014/main" val="2861018603"/>
                  </a:ext>
                </a:extLst>
              </a:tr>
              <a:tr h="213427">
                <a:tc>
                  <a:txBody>
                    <a:bodyPr/>
                    <a:lstStyle/>
                    <a:p>
                      <a:pPr algn="l" fontAlgn="ctr"/>
                      <a:r>
                        <a:rPr lang="ru-RU" sz="1200" b="0" i="0" u="none" strike="noStrike" dirty="0">
                          <a:solidFill>
                            <a:srgbClr val="000000"/>
                          </a:solidFill>
                          <a:effectLst/>
                          <a:latin typeface="Calibri" panose="020F0502020204030204" pitchFamily="34" charset="0"/>
                        </a:rPr>
                        <a:t> многодетные семьи, имеющие  трех и более несовершеннолетних детей</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50%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763765764"/>
                  </a:ext>
                </a:extLst>
              </a:tr>
              <a:tr h="234203">
                <a:tc gridSpan="2">
                  <a:txBody>
                    <a:bodyPr/>
                    <a:lstStyle/>
                    <a:p>
                      <a:pPr algn="ctr" fontAlgn="ctr"/>
                      <a:r>
                        <a:rPr lang="ru-RU" sz="1200" b="1" i="0" u="none" strike="noStrike" dirty="0">
                          <a:solidFill>
                            <a:srgbClr val="000000"/>
                          </a:solidFill>
                          <a:effectLst/>
                          <a:latin typeface="Calibri" panose="020F0502020204030204" pitchFamily="34" charset="0"/>
                        </a:rPr>
                        <a:t>Земельный налог- юридические лица </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lang="ru-RU"/>
                    </a:p>
                  </a:txBody>
                  <a:tcPr/>
                </a:tc>
                <a:extLst>
                  <a:ext uri="{0D108BD9-81ED-4DB2-BD59-A6C34878D82A}">
                    <a16:rowId xmlns:a16="http://schemas.microsoft.com/office/drawing/2014/main" val="2209665692"/>
                  </a:ext>
                </a:extLst>
              </a:tr>
              <a:tr h="566148">
                <a:tc>
                  <a:txBody>
                    <a:bodyPr/>
                    <a:lstStyle/>
                    <a:p>
                      <a:pPr algn="l" fontAlgn="ctr"/>
                      <a:r>
                        <a:rPr lang="ru-RU" sz="1200" b="0" i="0" u="none" strike="noStrike">
                          <a:solidFill>
                            <a:srgbClr val="000000"/>
                          </a:solidFill>
                          <a:effectLst/>
                          <a:latin typeface="Calibri" panose="020F0502020204030204" pitchFamily="34" charset="0"/>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100%</a:t>
                      </a:r>
                    </a:p>
                  </a:txBody>
                  <a:tcPr marL="4800" marR="4800" marT="4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077594603"/>
                  </a:ext>
                </a:extLst>
              </a:tr>
            </a:tbl>
          </a:graphicData>
        </a:graphic>
      </p:graphicFrame>
    </p:spTree>
    <p:extLst>
      <p:ext uri="{BB962C8B-B14F-4D97-AF65-F5344CB8AC3E}">
        <p14:creationId xmlns:p14="http://schemas.microsoft.com/office/powerpoint/2010/main" val="291052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632848" cy="584775"/>
          </a:xfrm>
          <a:prstGeom prst="rect">
            <a:avLst/>
          </a:prstGeom>
          <a:noFill/>
        </p:spPr>
        <p:txBody>
          <a:bodyPr wrap="square" rtlCol="0">
            <a:spAutoFit/>
          </a:bodyPr>
          <a:lstStyle/>
          <a:p>
            <a:pPr algn="ctr"/>
            <a:r>
              <a:rPr lang="ru-RU" sz="1600" b="1" dirty="0">
                <a:solidFill>
                  <a:srgbClr val="0000FF"/>
                </a:solidFill>
              </a:rPr>
              <a:t>Сведения об объеме муниципального долга  Городского округа Балашиха по состоянию на 01.01.2022 года  </a:t>
            </a:r>
          </a:p>
        </p:txBody>
      </p:sp>
      <p:graphicFrame>
        <p:nvGraphicFramePr>
          <p:cNvPr id="3" name="Таблица 2"/>
          <p:cNvGraphicFramePr>
            <a:graphicFrameLocks noGrp="1"/>
          </p:cNvGraphicFramePr>
          <p:nvPr>
            <p:extLst>
              <p:ext uri="{D42A27DB-BD31-4B8C-83A1-F6EECF244321}">
                <p14:modId xmlns:p14="http://schemas.microsoft.com/office/powerpoint/2010/main" val="2824451674"/>
              </p:ext>
            </p:extLst>
          </p:nvPr>
        </p:nvGraphicFramePr>
        <p:xfrm>
          <a:off x="323528" y="1196751"/>
          <a:ext cx="8591872" cy="5328591"/>
        </p:xfrm>
        <a:graphic>
          <a:graphicData uri="http://schemas.openxmlformats.org/drawingml/2006/table">
            <a:tbl>
              <a:tblPr/>
              <a:tblGrid>
                <a:gridCol w="788748">
                  <a:extLst>
                    <a:ext uri="{9D8B030D-6E8A-4147-A177-3AD203B41FA5}">
                      <a16:colId xmlns:a16="http://schemas.microsoft.com/office/drawing/2014/main" val="20000"/>
                    </a:ext>
                  </a:extLst>
                </a:gridCol>
                <a:gridCol w="3955510">
                  <a:extLst>
                    <a:ext uri="{9D8B030D-6E8A-4147-A177-3AD203B41FA5}">
                      <a16:colId xmlns:a16="http://schemas.microsoft.com/office/drawing/2014/main" val="20001"/>
                    </a:ext>
                  </a:extLst>
                </a:gridCol>
                <a:gridCol w="655976">
                  <a:extLst>
                    <a:ext uri="{9D8B030D-6E8A-4147-A177-3AD203B41FA5}">
                      <a16:colId xmlns:a16="http://schemas.microsoft.com/office/drawing/2014/main" val="20002"/>
                    </a:ext>
                  </a:extLst>
                </a:gridCol>
                <a:gridCol w="788748">
                  <a:extLst>
                    <a:ext uri="{9D8B030D-6E8A-4147-A177-3AD203B41FA5}">
                      <a16:colId xmlns:a16="http://schemas.microsoft.com/office/drawing/2014/main" val="20003"/>
                    </a:ext>
                  </a:extLst>
                </a:gridCol>
                <a:gridCol w="655976">
                  <a:extLst>
                    <a:ext uri="{9D8B030D-6E8A-4147-A177-3AD203B41FA5}">
                      <a16:colId xmlns:a16="http://schemas.microsoft.com/office/drawing/2014/main" val="20004"/>
                    </a:ext>
                  </a:extLst>
                </a:gridCol>
                <a:gridCol w="643874">
                  <a:extLst>
                    <a:ext uri="{9D8B030D-6E8A-4147-A177-3AD203B41FA5}">
                      <a16:colId xmlns:a16="http://schemas.microsoft.com/office/drawing/2014/main" val="20005"/>
                    </a:ext>
                  </a:extLst>
                </a:gridCol>
                <a:gridCol w="800850">
                  <a:extLst>
                    <a:ext uri="{9D8B030D-6E8A-4147-A177-3AD203B41FA5}">
                      <a16:colId xmlns:a16="http://schemas.microsoft.com/office/drawing/2014/main" val="20006"/>
                    </a:ext>
                  </a:extLst>
                </a:gridCol>
                <a:gridCol w="302190">
                  <a:extLst>
                    <a:ext uri="{9D8B030D-6E8A-4147-A177-3AD203B41FA5}">
                      <a16:colId xmlns:a16="http://schemas.microsoft.com/office/drawing/2014/main" val="20007"/>
                    </a:ext>
                  </a:extLst>
                </a:gridCol>
              </a:tblGrid>
              <a:tr h="674191">
                <a:tc rowSpan="2">
                  <a:txBody>
                    <a:bodyPr/>
                    <a:lstStyle/>
                    <a:p>
                      <a:pPr algn="ctr" fontAlgn="ctr"/>
                      <a:r>
                        <a:rPr lang="ru-RU" sz="1200" b="0" i="0" u="none" strike="noStrike" dirty="0">
                          <a:solidFill>
                            <a:srgbClr val="000000"/>
                          </a:solidFill>
                          <a:effectLst/>
                          <a:latin typeface="Times New Roman" panose="02020603050405020304" pitchFamily="18" charset="0"/>
                        </a:rPr>
                        <a:t> № п/п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ru-RU" sz="1200" b="0" i="0" u="none" strike="noStrike">
                          <a:solidFill>
                            <a:srgbClr val="000000"/>
                          </a:solidFill>
                          <a:effectLst/>
                          <a:latin typeface="Times New Roman" panose="02020603050405020304" pitchFamily="18" charset="0"/>
                        </a:rPr>
                        <a:t> Наименование показателя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2">
                  <a:txBody>
                    <a:bodyPr/>
                    <a:lstStyle/>
                    <a:p>
                      <a:pPr algn="ctr" fontAlgn="b"/>
                      <a:r>
                        <a:rPr lang="ru-RU" sz="1400" b="0" i="0" u="none" strike="noStrike" dirty="0">
                          <a:solidFill>
                            <a:srgbClr val="000000"/>
                          </a:solidFill>
                          <a:effectLst/>
                          <a:latin typeface="Times New Roman" panose="02020603050405020304" pitchFamily="18" charset="0"/>
                        </a:rPr>
                        <a:t> По состоянию на 01.01.2021 г. </a:t>
                      </a:r>
                    </a:p>
                  </a:txBody>
                  <a:tcPr marL="7951" marR="7951" marT="7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ru-RU"/>
                    </a:p>
                  </a:txBody>
                  <a:tcPr/>
                </a:tc>
                <a:tc gridSpan="2">
                  <a:txBody>
                    <a:bodyPr/>
                    <a:lstStyle/>
                    <a:p>
                      <a:pPr algn="ctr" fontAlgn="b"/>
                      <a:r>
                        <a:rPr lang="ru-RU" sz="1400" b="0" i="0" u="none" strike="noStrike" dirty="0">
                          <a:solidFill>
                            <a:srgbClr val="000000"/>
                          </a:solidFill>
                          <a:effectLst/>
                          <a:latin typeface="Times New Roman" panose="02020603050405020304" pitchFamily="18" charset="0"/>
                        </a:rPr>
                        <a:t> По состоянию на 01.01.2022 г. </a:t>
                      </a:r>
                    </a:p>
                  </a:txBody>
                  <a:tcPr marL="7951" marR="7951" marT="7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ru-RU"/>
                    </a:p>
                  </a:txBody>
                  <a:tcPr/>
                </a:tc>
                <a:tc gridSpan="2">
                  <a:txBody>
                    <a:bodyPr/>
                    <a:lstStyle/>
                    <a:p>
                      <a:pPr algn="ctr" fontAlgn="b"/>
                      <a:r>
                        <a:rPr lang="ru-RU" sz="1400" b="0" i="0" u="none" strike="noStrike" dirty="0">
                          <a:solidFill>
                            <a:srgbClr val="000000"/>
                          </a:solidFill>
                          <a:effectLst/>
                          <a:latin typeface="Times New Roman" panose="02020603050405020304" pitchFamily="18" charset="0"/>
                        </a:rPr>
                        <a:t> Отклонение </a:t>
                      </a:r>
                      <a:r>
                        <a:rPr lang="ru-RU" sz="1400" b="0" i="0" u="none" strike="noStrike">
                          <a:solidFill>
                            <a:srgbClr val="000000"/>
                          </a:solidFill>
                          <a:effectLst/>
                          <a:latin typeface="Times New Roman" panose="02020603050405020304" pitchFamily="18" charset="0"/>
                        </a:rPr>
                        <a:t>к 01.01.2021 </a:t>
                      </a:r>
                      <a:r>
                        <a:rPr lang="ru-RU" sz="1400" b="0" i="0" u="none" strike="noStrike" dirty="0">
                          <a:solidFill>
                            <a:srgbClr val="000000"/>
                          </a:solidFill>
                          <a:effectLst/>
                          <a:latin typeface="Times New Roman" panose="02020603050405020304" pitchFamily="18" charset="0"/>
                        </a:rPr>
                        <a:t>г. </a:t>
                      </a:r>
                    </a:p>
                  </a:txBody>
                  <a:tcPr marL="7951" marR="7951" marT="79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hMerge="1">
                  <a:txBody>
                    <a:bodyPr/>
                    <a:lstStyle/>
                    <a:p>
                      <a:endParaRPr lang="ru-RU"/>
                    </a:p>
                  </a:txBody>
                  <a:tcPr/>
                </a:tc>
                <a:extLst>
                  <a:ext uri="{0D108BD9-81ED-4DB2-BD59-A6C34878D82A}">
                    <a16:rowId xmlns:a16="http://schemas.microsoft.com/office/drawing/2014/main" val="10000"/>
                  </a:ext>
                </a:extLst>
              </a:tr>
              <a:tr h="503294">
                <a:tc vMerge="1">
                  <a:txBody>
                    <a:bodyPr/>
                    <a:lstStyle/>
                    <a:p>
                      <a:endParaRPr lang="ru-RU"/>
                    </a:p>
                  </a:txBody>
                  <a:tcPr/>
                </a:tc>
                <a:tc vMerge="1">
                  <a:txBody>
                    <a:bodyPr/>
                    <a:lstStyle/>
                    <a:p>
                      <a:endParaRPr lang="ru-RU"/>
                    </a:p>
                  </a:txBody>
                  <a:tcPr/>
                </a:tc>
                <a:tc>
                  <a:txBody>
                    <a:bodyPr/>
                    <a:lstStyle/>
                    <a:p>
                      <a:pPr algn="ctr" fontAlgn="ctr"/>
                      <a:r>
                        <a:rPr lang="ru-RU" sz="1400" b="0" i="0" u="none" strike="noStrike">
                          <a:solidFill>
                            <a:srgbClr val="000000"/>
                          </a:solidFill>
                          <a:effectLst/>
                          <a:latin typeface="Times New Roman" panose="02020603050405020304" pitchFamily="18" charset="0"/>
                        </a:rPr>
                        <a:t> млн. руб.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400" b="0" i="0" u="none" strike="noStrike">
                          <a:solidFill>
                            <a:srgbClr val="000000"/>
                          </a:solidFill>
                          <a:effectLst/>
                          <a:latin typeface="Times New Roman" panose="02020603050405020304" pitchFamily="18" charset="0"/>
                        </a:rPr>
                        <a:t> %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400" b="0" i="0" u="none" strike="noStrike">
                          <a:solidFill>
                            <a:srgbClr val="000000"/>
                          </a:solidFill>
                          <a:effectLst/>
                          <a:latin typeface="Times New Roman" panose="02020603050405020304" pitchFamily="18" charset="0"/>
                        </a:rPr>
                        <a:t> млн. руб.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400" b="0" i="0" u="none" strike="noStrike" dirty="0">
                          <a:solidFill>
                            <a:srgbClr val="000000"/>
                          </a:solidFill>
                          <a:effectLst/>
                          <a:latin typeface="Times New Roman" panose="02020603050405020304" pitchFamily="18" charset="0"/>
                        </a:rPr>
                        <a:t> %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400" b="0" i="0" u="none" strike="noStrike" dirty="0">
                          <a:solidFill>
                            <a:srgbClr val="000000"/>
                          </a:solidFill>
                          <a:effectLst/>
                          <a:latin typeface="Times New Roman" panose="02020603050405020304" pitchFamily="18" charset="0"/>
                        </a:rPr>
                        <a:t> млн. руб.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400" b="0" i="0" u="none" strike="noStrike" dirty="0">
                          <a:solidFill>
                            <a:srgbClr val="000000"/>
                          </a:solidFill>
                          <a:effectLst/>
                          <a:latin typeface="Times New Roman" panose="02020603050405020304" pitchFamily="18" charset="0"/>
                        </a:rPr>
                        <a:t> %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01"/>
                  </a:ext>
                </a:extLst>
              </a:tr>
              <a:tr h="538328">
                <a:tc>
                  <a:txBody>
                    <a:bodyPr/>
                    <a:lstStyle/>
                    <a:p>
                      <a:pPr algn="ctr" fontAlgn="ctr"/>
                      <a:r>
                        <a:rPr lang="ru-RU" sz="1200" b="1" i="0" u="none" strike="noStrike">
                          <a:solidFill>
                            <a:srgbClr val="000000"/>
                          </a:solidFill>
                          <a:effectLst/>
                          <a:latin typeface="Times New Roman" panose="02020603050405020304" pitchFamily="18" charset="0"/>
                        </a:rPr>
                        <a:t>1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1" i="0" u="none" strike="noStrike" dirty="0">
                          <a:solidFill>
                            <a:srgbClr val="000000"/>
                          </a:solidFill>
                          <a:effectLst/>
                          <a:latin typeface="Times New Roman" panose="02020603050405020304" pitchFamily="18" charset="0"/>
                        </a:rPr>
                        <a:t> Муниципальный долг - всего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7" gridSpan="6">
                  <a:txBody>
                    <a:bodyPr/>
                    <a:lstStyle/>
                    <a:p>
                      <a:pPr algn="ctr" fontAlgn="ctr"/>
                      <a:r>
                        <a:rPr lang="ru-RU" sz="1200" b="0" i="0" u="none" strike="noStrike" dirty="0">
                          <a:solidFill>
                            <a:srgbClr val="000000"/>
                          </a:solidFill>
                          <a:effectLst/>
                          <a:latin typeface="Calibri" panose="020F0502020204030204" pitchFamily="34" charset="0"/>
                        </a:rPr>
                        <a:t> муниципальный долг отсутствует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rowSpan="7" hMerge="1">
                  <a:txBody>
                    <a:bodyPr/>
                    <a:lstStyle/>
                    <a:p>
                      <a:endParaRPr lang="ru-RU"/>
                    </a:p>
                  </a:txBody>
                  <a:tcPr/>
                </a:tc>
                <a:tc rowSpan="7" hMerge="1">
                  <a:txBody>
                    <a:bodyPr/>
                    <a:lstStyle/>
                    <a:p>
                      <a:endParaRPr lang="ru-RU"/>
                    </a:p>
                  </a:txBody>
                  <a:tcPr/>
                </a:tc>
                <a:tc rowSpan="7" hMerge="1">
                  <a:txBody>
                    <a:bodyPr/>
                    <a:lstStyle/>
                    <a:p>
                      <a:endParaRPr lang="ru-RU"/>
                    </a:p>
                  </a:txBody>
                  <a:tcPr/>
                </a:tc>
                <a:tc rowSpan="7" hMerge="1">
                  <a:txBody>
                    <a:bodyPr/>
                    <a:lstStyle/>
                    <a:p>
                      <a:endParaRPr lang="ru-RU"/>
                    </a:p>
                  </a:txBody>
                  <a:tcPr/>
                </a:tc>
                <a:tc rowSpan="7" hMerge="1">
                  <a:txBody>
                    <a:bodyPr/>
                    <a:lstStyle/>
                    <a:p>
                      <a:endParaRPr lang="ru-RU"/>
                    </a:p>
                  </a:txBody>
                  <a:tcPr/>
                </a:tc>
                <a:extLst>
                  <a:ext uri="{0D108BD9-81ED-4DB2-BD59-A6C34878D82A}">
                    <a16:rowId xmlns:a16="http://schemas.microsoft.com/office/drawing/2014/main" val="10002"/>
                  </a:ext>
                </a:extLst>
              </a:tr>
              <a:tr h="524656">
                <a:tc>
                  <a:txBody>
                    <a:bodyPr/>
                    <a:lstStyle/>
                    <a:p>
                      <a:pPr algn="ctr" fontAlgn="ctr"/>
                      <a:r>
                        <a:rPr lang="ru-RU" sz="1200" b="0" i="0" u="none" strike="noStrike">
                          <a:solidFill>
                            <a:srgbClr val="000000"/>
                          </a:solidFill>
                          <a:effectLst/>
                          <a:latin typeface="Times New Roman" panose="02020603050405020304" pitchFamily="18" charset="0"/>
                        </a:rPr>
                        <a:t> 1.1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0" i="0" u="none" strike="noStrike" dirty="0">
                          <a:solidFill>
                            <a:srgbClr val="000000"/>
                          </a:solidFill>
                          <a:effectLst/>
                          <a:latin typeface="Times New Roman" panose="02020603050405020304" pitchFamily="18" charset="0"/>
                        </a:rPr>
                        <a:t> Кредиты коммерческих банков и иных кредитных организаций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3"/>
                  </a:ext>
                </a:extLst>
              </a:tr>
              <a:tr h="463133">
                <a:tc>
                  <a:txBody>
                    <a:bodyPr/>
                    <a:lstStyle/>
                    <a:p>
                      <a:pPr algn="ctr" fontAlgn="ctr"/>
                      <a:r>
                        <a:rPr lang="ru-RU" sz="1200" b="0" i="0" u="none" strike="noStrike">
                          <a:solidFill>
                            <a:srgbClr val="000000"/>
                          </a:solidFill>
                          <a:effectLst/>
                          <a:latin typeface="Times New Roman" panose="02020603050405020304" pitchFamily="18" charset="0"/>
                        </a:rPr>
                        <a:t> 1.2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0" i="0" u="none" strike="noStrike" dirty="0">
                          <a:solidFill>
                            <a:srgbClr val="000000"/>
                          </a:solidFill>
                          <a:effectLst/>
                          <a:latin typeface="Times New Roman" panose="02020603050405020304" pitchFamily="18" charset="0"/>
                        </a:rPr>
                        <a:t> Бюджетные кредиты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4"/>
                  </a:ext>
                </a:extLst>
              </a:tr>
              <a:tr h="716916">
                <a:tc>
                  <a:txBody>
                    <a:bodyPr/>
                    <a:lstStyle/>
                    <a:p>
                      <a:pPr algn="ctr" fontAlgn="ctr"/>
                      <a:r>
                        <a:rPr lang="ru-RU" sz="1200" b="0" i="0" u="none" strike="noStrike">
                          <a:solidFill>
                            <a:srgbClr val="000000"/>
                          </a:solidFill>
                          <a:effectLst/>
                          <a:latin typeface="Times New Roman" panose="02020603050405020304" pitchFamily="18" charset="0"/>
                        </a:rPr>
                        <a:t> 1.3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0" i="0" u="none" strike="noStrike" dirty="0">
                          <a:solidFill>
                            <a:srgbClr val="000000"/>
                          </a:solidFill>
                          <a:effectLst/>
                          <a:latin typeface="Times New Roman" panose="02020603050405020304" pitchFamily="18" charset="0"/>
                        </a:rPr>
                        <a:t> Муниципальные</a:t>
                      </a:r>
                      <a:r>
                        <a:rPr lang="ru-RU" sz="1400" b="0" i="0" u="none" strike="noStrike" baseline="0" dirty="0">
                          <a:solidFill>
                            <a:srgbClr val="000000"/>
                          </a:solidFill>
                          <a:effectLst/>
                          <a:latin typeface="Times New Roman" panose="02020603050405020304" pitchFamily="18" charset="0"/>
                        </a:rPr>
                        <a:t> </a:t>
                      </a:r>
                      <a:r>
                        <a:rPr lang="ru-RU" sz="1400" b="0" i="0" u="none" strike="noStrike" dirty="0">
                          <a:solidFill>
                            <a:srgbClr val="000000"/>
                          </a:solidFill>
                          <a:effectLst/>
                          <a:latin typeface="Times New Roman" panose="02020603050405020304" pitchFamily="18" charset="0"/>
                        </a:rPr>
                        <a:t>ценные бумаги, осуществляемые путем выпуска ценных бумаг (в валюте Российской Федерации)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5"/>
                  </a:ext>
                </a:extLst>
              </a:tr>
              <a:tr h="524656">
                <a:tc>
                  <a:txBody>
                    <a:bodyPr/>
                    <a:lstStyle/>
                    <a:p>
                      <a:pPr algn="ctr" fontAlgn="ctr"/>
                      <a:r>
                        <a:rPr lang="ru-RU" sz="1200" b="0" i="0" u="none" strike="noStrike">
                          <a:solidFill>
                            <a:srgbClr val="000000"/>
                          </a:solidFill>
                          <a:effectLst/>
                          <a:latin typeface="Times New Roman" panose="02020603050405020304" pitchFamily="18" charset="0"/>
                        </a:rPr>
                        <a:t> 1.4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0" i="0" u="none" strike="noStrike" dirty="0">
                          <a:solidFill>
                            <a:srgbClr val="000000"/>
                          </a:solidFill>
                          <a:effectLst/>
                          <a:latin typeface="Times New Roman" panose="02020603050405020304" pitchFamily="18" charset="0"/>
                        </a:rPr>
                        <a:t> Муниципальные</a:t>
                      </a:r>
                      <a:r>
                        <a:rPr lang="ru-RU" sz="1400" b="0" i="0" u="none" strike="noStrike" baseline="0" dirty="0">
                          <a:solidFill>
                            <a:srgbClr val="000000"/>
                          </a:solidFill>
                          <a:effectLst/>
                          <a:latin typeface="Times New Roman" panose="02020603050405020304" pitchFamily="18" charset="0"/>
                        </a:rPr>
                        <a:t> </a:t>
                      </a:r>
                      <a:r>
                        <a:rPr lang="ru-RU" sz="1400" b="0" i="0" u="none" strike="noStrike" dirty="0">
                          <a:solidFill>
                            <a:srgbClr val="000000"/>
                          </a:solidFill>
                          <a:effectLst/>
                          <a:latin typeface="Times New Roman" panose="02020603050405020304" pitchFamily="18" charset="0"/>
                        </a:rPr>
                        <a:t> гарантии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6"/>
                  </a:ext>
                </a:extLst>
              </a:tr>
              <a:tr h="551145">
                <a:tc>
                  <a:txBody>
                    <a:bodyPr/>
                    <a:lstStyle/>
                    <a:p>
                      <a:pPr algn="ctr" fontAlgn="ctr"/>
                      <a:r>
                        <a:rPr lang="ru-RU" sz="1200" b="1" i="0" u="none" strike="noStrike">
                          <a:solidFill>
                            <a:srgbClr val="000000"/>
                          </a:solidFill>
                          <a:effectLst/>
                          <a:latin typeface="Times New Roman" panose="02020603050405020304" pitchFamily="18" charset="0"/>
                        </a:rPr>
                        <a:t>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1" i="0" u="none" strike="noStrike" dirty="0">
                          <a:solidFill>
                            <a:srgbClr val="000000"/>
                          </a:solidFill>
                          <a:effectLst/>
                          <a:latin typeface="Times New Roman" panose="02020603050405020304" pitchFamily="18" charset="0"/>
                        </a:rPr>
                        <a:t> Расходы на обслуживание муниципального долга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7"/>
                  </a:ext>
                </a:extLst>
              </a:tr>
              <a:tr h="832272">
                <a:tc>
                  <a:txBody>
                    <a:bodyPr/>
                    <a:lstStyle/>
                    <a:p>
                      <a:pPr algn="ctr" fontAlgn="ctr"/>
                      <a:r>
                        <a:rPr lang="ru-RU" sz="1200" b="0" i="0" u="none" strike="noStrike">
                          <a:solidFill>
                            <a:srgbClr val="000000"/>
                          </a:solidFill>
                          <a:effectLst/>
                          <a:latin typeface="Calibri" panose="020F0502020204030204" pitchFamily="34" charset="0"/>
                        </a:rPr>
                        <a:t>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400" b="1" i="0" u="none" strike="noStrike" dirty="0">
                          <a:solidFill>
                            <a:srgbClr val="000000"/>
                          </a:solidFill>
                          <a:effectLst/>
                          <a:latin typeface="Times New Roman" panose="02020603050405020304" pitchFamily="18" charset="0"/>
                        </a:rPr>
                        <a:t> Уровень муниципального долга к налоговым и неналоговым доходам </a:t>
                      </a:r>
                    </a:p>
                  </a:txBody>
                  <a:tcPr marL="7951" marR="7951" marT="7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6"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88095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79388" y="71414"/>
            <a:ext cx="8964612" cy="884238"/>
          </a:xfrm>
          <a:noFill/>
        </p:spPr>
        <p:txBody>
          <a:bodyPr>
            <a:normAutofit/>
          </a:bodyPr>
          <a:lstStyle/>
          <a:p>
            <a:pPr algn="ctr"/>
            <a:r>
              <a:rPr lang="ru-RU" sz="1800" cap="none" dirty="0">
                <a:solidFill>
                  <a:srgbClr val="0000FF"/>
                </a:solidFill>
                <a:effectLst/>
              </a:rPr>
              <a:t>Удельный вес расходов бюджета Городского округа Балашиха в рамках муниципальных программ за 20</a:t>
            </a:r>
            <a:r>
              <a:rPr lang="en-US" sz="1800" cap="none" dirty="0">
                <a:solidFill>
                  <a:srgbClr val="0000FF"/>
                </a:solidFill>
                <a:effectLst/>
              </a:rPr>
              <a:t>2</a:t>
            </a:r>
            <a:r>
              <a:rPr lang="ru-RU" sz="1800" cap="none" dirty="0">
                <a:solidFill>
                  <a:srgbClr val="0000FF"/>
                </a:solidFill>
                <a:effectLst/>
              </a:rPr>
              <a:t>2 год (млн. руб.)</a:t>
            </a:r>
          </a:p>
        </p:txBody>
      </p:sp>
      <p:graphicFrame>
        <p:nvGraphicFramePr>
          <p:cNvPr id="4" name="Диаграмма 14"/>
          <p:cNvGraphicFramePr>
            <a:graphicFrameLocks/>
          </p:cNvGraphicFramePr>
          <p:nvPr>
            <p:extLst>
              <p:ext uri="{D42A27DB-BD31-4B8C-83A1-F6EECF244321}">
                <p14:modId xmlns:p14="http://schemas.microsoft.com/office/powerpoint/2010/main" val="2037337537"/>
              </p:ext>
            </p:extLst>
          </p:nvPr>
        </p:nvGraphicFramePr>
        <p:xfrm>
          <a:off x="179388" y="1125538"/>
          <a:ext cx="8785225" cy="5534025"/>
        </p:xfrm>
        <a:graphic>
          <a:graphicData uri="http://schemas.openxmlformats.org/presentationml/2006/ole">
            <mc:AlternateContent xmlns:mc="http://schemas.openxmlformats.org/markup-compatibility/2006">
              <mc:Choice xmlns:v="urn:schemas-microsoft-com:vml" Requires="v">
                <p:oleObj spid="_x0000_s2095" name="Worksheet" r:id="rId3" imgW="8014003" imgH="6021085" progId="">
                  <p:embed/>
                </p:oleObj>
              </mc:Choice>
              <mc:Fallback>
                <p:oleObj name="Worksheet" r:id="rId3" imgW="8014003" imgH="6021085" progId="">
                  <p:embed/>
                  <p:pic>
                    <p:nvPicPr>
                      <p:cNvPr id="0" name="Picture 4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785225" cy="553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F427028-8115-4591-AEBD-0C9CF378D520}"/>
              </a:ext>
            </a:extLst>
          </p:cNvPr>
          <p:cNvSpPr>
            <a:spLocks noGrp="1" noChangeArrowheads="1"/>
          </p:cNvSpPr>
          <p:nvPr>
            <p:ph type="title"/>
          </p:nvPr>
        </p:nvSpPr>
        <p:spPr>
          <a:xfrm>
            <a:off x="179388" y="188640"/>
            <a:ext cx="8964612" cy="714380"/>
          </a:xfrm>
        </p:spPr>
        <p:txBody>
          <a:bodyPr>
            <a:normAutofit/>
          </a:bodyPr>
          <a:lstStyle/>
          <a:p>
            <a:pPr algn="ctr"/>
            <a:r>
              <a:rPr lang="ru-RU" sz="1800" cap="none" dirty="0">
                <a:solidFill>
                  <a:srgbClr val="0000FF"/>
                </a:solidFill>
                <a:effectLst/>
              </a:rPr>
              <a:t>Расходы бюджета Городского округа </a:t>
            </a:r>
            <a:r>
              <a:rPr lang="ru-RU" sz="1800" cap="none" dirty="0" err="1">
                <a:solidFill>
                  <a:srgbClr val="0000FF"/>
                </a:solidFill>
                <a:effectLst/>
              </a:rPr>
              <a:t>Балашиха</a:t>
            </a:r>
            <a:r>
              <a:rPr lang="ru-RU" sz="1800" cap="none" dirty="0">
                <a:solidFill>
                  <a:srgbClr val="0000FF"/>
                </a:solidFill>
                <a:effectLst/>
              </a:rPr>
              <a:t> на социальную сферу в общем объеме расходов, млн.руб.</a:t>
            </a:r>
          </a:p>
        </p:txBody>
      </p:sp>
      <p:graphicFrame>
        <p:nvGraphicFramePr>
          <p:cNvPr id="11" name="Диаграмма 10">
            <a:extLst>
              <a:ext uri="{FF2B5EF4-FFF2-40B4-BE49-F238E27FC236}">
                <a16:creationId xmlns:a16="http://schemas.microsoft.com/office/drawing/2014/main" id="{33FE6D47-3EAF-4D3C-B1D6-E362BDB4DC5C}"/>
              </a:ext>
            </a:extLst>
          </p:cNvPr>
          <p:cNvGraphicFramePr/>
          <p:nvPr>
            <p:extLst>
              <p:ext uri="{D42A27DB-BD31-4B8C-83A1-F6EECF244321}">
                <p14:modId xmlns:p14="http://schemas.microsoft.com/office/powerpoint/2010/main" val="3292546884"/>
              </p:ext>
            </p:extLst>
          </p:nvPr>
        </p:nvGraphicFramePr>
        <p:xfrm>
          <a:off x="539552" y="1196752"/>
          <a:ext cx="8208912"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938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7571"/>
            <a:ext cx="7488832" cy="646331"/>
          </a:xfrm>
          <a:prstGeom prst="rect">
            <a:avLst/>
          </a:prstGeom>
          <a:noFill/>
        </p:spPr>
        <p:txBody>
          <a:bodyPr wrap="square" rtlCol="0">
            <a:spAutoFit/>
          </a:bodyPr>
          <a:lstStyle/>
          <a:p>
            <a:pPr algn="ctr"/>
            <a:r>
              <a:rPr lang="ru-RU" dirty="0">
                <a:solidFill>
                  <a:srgbClr val="0000FF"/>
                </a:solidFill>
                <a:latin typeface="+mj-lt"/>
                <a:ea typeface="+mj-ea"/>
                <a:cs typeface="+mj-cs"/>
              </a:rPr>
              <a:t>Сведения о расходах бюджета по муниципальным программам Городского округа Балашиха за 2022 годы</a:t>
            </a:r>
          </a:p>
        </p:txBody>
      </p:sp>
      <p:graphicFrame>
        <p:nvGraphicFramePr>
          <p:cNvPr id="3" name="Таблица 2">
            <a:extLst>
              <a:ext uri="{FF2B5EF4-FFF2-40B4-BE49-F238E27FC236}">
                <a16:creationId xmlns:a16="http://schemas.microsoft.com/office/drawing/2014/main" id="{5AA3244F-6D6D-4B68-A52F-D49D1BEE746A}"/>
              </a:ext>
            </a:extLst>
          </p:cNvPr>
          <p:cNvGraphicFramePr>
            <a:graphicFrameLocks noGrp="1"/>
          </p:cNvGraphicFramePr>
          <p:nvPr>
            <p:extLst>
              <p:ext uri="{D42A27DB-BD31-4B8C-83A1-F6EECF244321}">
                <p14:modId xmlns:p14="http://schemas.microsoft.com/office/powerpoint/2010/main" val="990250119"/>
              </p:ext>
            </p:extLst>
          </p:nvPr>
        </p:nvGraphicFramePr>
        <p:xfrm>
          <a:off x="179512" y="630535"/>
          <a:ext cx="8784976" cy="6146715"/>
        </p:xfrm>
        <a:graphic>
          <a:graphicData uri="http://schemas.openxmlformats.org/drawingml/2006/table">
            <a:tbl>
              <a:tblPr/>
              <a:tblGrid>
                <a:gridCol w="4226171">
                  <a:extLst>
                    <a:ext uri="{9D8B030D-6E8A-4147-A177-3AD203B41FA5}">
                      <a16:colId xmlns:a16="http://schemas.microsoft.com/office/drawing/2014/main" val="256369876"/>
                    </a:ext>
                  </a:extLst>
                </a:gridCol>
                <a:gridCol w="1465278">
                  <a:extLst>
                    <a:ext uri="{9D8B030D-6E8A-4147-A177-3AD203B41FA5}">
                      <a16:colId xmlns:a16="http://schemas.microsoft.com/office/drawing/2014/main" val="654558380"/>
                    </a:ext>
                  </a:extLst>
                </a:gridCol>
                <a:gridCol w="1278153">
                  <a:extLst>
                    <a:ext uri="{9D8B030D-6E8A-4147-A177-3AD203B41FA5}">
                      <a16:colId xmlns:a16="http://schemas.microsoft.com/office/drawing/2014/main" val="1518437399"/>
                    </a:ext>
                  </a:extLst>
                </a:gridCol>
                <a:gridCol w="956287">
                  <a:extLst>
                    <a:ext uri="{9D8B030D-6E8A-4147-A177-3AD203B41FA5}">
                      <a16:colId xmlns:a16="http://schemas.microsoft.com/office/drawing/2014/main" val="933449486"/>
                    </a:ext>
                  </a:extLst>
                </a:gridCol>
                <a:gridCol w="859087">
                  <a:extLst>
                    <a:ext uri="{9D8B030D-6E8A-4147-A177-3AD203B41FA5}">
                      <a16:colId xmlns:a16="http://schemas.microsoft.com/office/drawing/2014/main" val="2421404146"/>
                    </a:ext>
                  </a:extLst>
                </a:gridCol>
              </a:tblGrid>
              <a:tr h="174663">
                <a:tc rowSpan="2">
                  <a:txBody>
                    <a:bodyPr/>
                    <a:lstStyle/>
                    <a:p>
                      <a:pPr algn="ctr" fontAlgn="ctr"/>
                      <a:r>
                        <a:rPr lang="ru-RU" sz="1000" b="1" i="0" u="none" strike="noStrike" dirty="0">
                          <a:solidFill>
                            <a:srgbClr val="000000"/>
                          </a:solidFill>
                          <a:effectLst/>
                          <a:latin typeface="Arial" panose="020B0604020202020204" pitchFamily="34" charset="0"/>
                        </a:rPr>
                        <a:t>Наименование муниципальной программы</a:t>
                      </a:r>
                    </a:p>
                  </a:txBody>
                  <a:tcPr marL="6693" marR="6693" marT="669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2">
                  <a:txBody>
                    <a:bodyPr/>
                    <a:lstStyle/>
                    <a:p>
                      <a:pPr algn="ctr" fontAlgn="ctr"/>
                      <a:r>
                        <a:rPr lang="ru-RU" sz="1000" b="1" i="0" u="none" strike="noStrike">
                          <a:solidFill>
                            <a:srgbClr val="000000"/>
                          </a:solidFill>
                          <a:effectLst/>
                          <a:latin typeface="Arial" panose="020B0604020202020204" pitchFamily="34" charset="0"/>
                        </a:rPr>
                        <a:t>Факт (отчет об исполнении бюджета за 2021 год)</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gridSpan="3">
                  <a:txBody>
                    <a:bodyPr/>
                    <a:lstStyle/>
                    <a:p>
                      <a:pPr algn="ctr" fontAlgn="ctr"/>
                      <a:r>
                        <a:rPr lang="ru-RU" sz="800" b="1" i="0" u="none" strike="noStrike">
                          <a:solidFill>
                            <a:srgbClr val="000000"/>
                          </a:solidFill>
                          <a:effectLst/>
                          <a:latin typeface="Arial" panose="020B0604020202020204" pitchFamily="34" charset="0"/>
                        </a:rPr>
                        <a:t>2022 год</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940688191"/>
                  </a:ext>
                </a:extLst>
              </a:tr>
              <a:tr h="438246">
                <a:tc vMerge="1">
                  <a:txBody>
                    <a:bodyPr/>
                    <a:lstStyle/>
                    <a:p>
                      <a:endParaRPr lang="ru-RU"/>
                    </a:p>
                  </a:txBody>
                  <a:tcPr/>
                </a:tc>
                <a:tc vMerge="1">
                  <a:txBody>
                    <a:bodyPr/>
                    <a:lstStyle/>
                    <a:p>
                      <a:endParaRPr lang="ru-RU"/>
                    </a:p>
                  </a:txBody>
                  <a:tcPr/>
                </a:tc>
                <a:tc>
                  <a:txBody>
                    <a:bodyPr/>
                    <a:lstStyle/>
                    <a:p>
                      <a:pPr algn="ctr" fontAlgn="ctr"/>
                      <a:r>
                        <a:rPr lang="ru-RU" sz="1000" b="1" i="0" u="none" strike="noStrike">
                          <a:solidFill>
                            <a:srgbClr val="000000"/>
                          </a:solidFill>
                          <a:effectLst/>
                          <a:latin typeface="Arial" panose="020B0604020202020204" pitchFamily="34" charset="0"/>
                        </a:rPr>
                        <a:t>План  (отчет об исполнении бюджета)</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Факт  (отчет об исполнении бюджета)</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 исполнения</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839231222"/>
                  </a:ext>
                </a:extLst>
              </a:tr>
              <a:tr h="189907">
                <a:tc>
                  <a:txBody>
                    <a:bodyPr/>
                    <a:lstStyle/>
                    <a:p>
                      <a:pPr algn="l" fontAlgn="ctr"/>
                      <a:r>
                        <a:rPr lang="ru-RU" sz="1000" b="0" i="0" u="none" strike="noStrike" dirty="0">
                          <a:solidFill>
                            <a:srgbClr val="000000"/>
                          </a:solidFill>
                          <a:effectLst/>
                          <a:latin typeface="Arial" panose="020B0604020202020204" pitchFamily="34" charset="0"/>
                        </a:rPr>
                        <a:t>Муниципальная программа "Здравоохранение"</a:t>
                      </a:r>
                    </a:p>
                  </a:txBody>
                  <a:tcPr marL="6693" marR="6693" marT="669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100,0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638590077"/>
                  </a:ext>
                </a:extLst>
              </a:tr>
              <a:tr h="189907">
                <a:tc>
                  <a:txBody>
                    <a:bodyPr/>
                    <a:lstStyle/>
                    <a:p>
                      <a:pPr algn="l" fontAlgn="ctr"/>
                      <a:r>
                        <a:rPr lang="ru-RU" sz="1000" b="0" i="0" u="none" strike="noStrike" dirty="0">
                          <a:solidFill>
                            <a:srgbClr val="000000"/>
                          </a:solidFill>
                          <a:effectLst/>
                          <a:latin typeface="Arial" panose="020B0604020202020204" pitchFamily="34" charset="0"/>
                        </a:rPr>
                        <a:t>Муниципальная программа "Культура"</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987,3</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702,1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701,1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99,9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735038860"/>
                  </a:ext>
                </a:extLst>
              </a:tr>
              <a:tr h="189907">
                <a:tc>
                  <a:txBody>
                    <a:bodyPr/>
                    <a:lstStyle/>
                    <a:p>
                      <a:pPr algn="l" fontAlgn="ctr"/>
                      <a:r>
                        <a:rPr lang="ru-RU" sz="1000" b="0" i="0" u="none" strike="noStrike" dirty="0">
                          <a:solidFill>
                            <a:srgbClr val="000000"/>
                          </a:solidFill>
                          <a:effectLst/>
                          <a:latin typeface="Arial" panose="020B0604020202020204" pitchFamily="34" charset="0"/>
                        </a:rPr>
                        <a:t>Муниципальная программа "Образование"</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9 800,2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11 360,9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11 264,8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99,2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88710436"/>
                  </a:ext>
                </a:extLst>
              </a:tr>
              <a:tr h="189907">
                <a:tc>
                  <a:txBody>
                    <a:bodyPr/>
                    <a:lstStyle/>
                    <a:p>
                      <a:pPr algn="l" fontAlgn="ctr"/>
                      <a:r>
                        <a:rPr lang="ru-RU" sz="1000" b="0" i="0" u="none" strike="noStrike" dirty="0">
                          <a:solidFill>
                            <a:srgbClr val="000000"/>
                          </a:solidFill>
                          <a:effectLst/>
                          <a:latin typeface="Arial" panose="020B0604020202020204" pitchFamily="34" charset="0"/>
                        </a:rPr>
                        <a:t>Муниципальная программа "Социальная защита населения"</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219,3</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165,7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158,6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95,7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159306064"/>
                  </a:ext>
                </a:extLst>
              </a:tr>
              <a:tr h="189907">
                <a:tc>
                  <a:txBody>
                    <a:bodyPr/>
                    <a:lstStyle/>
                    <a:p>
                      <a:pPr algn="l" fontAlgn="ctr"/>
                      <a:r>
                        <a:rPr lang="ru-RU" sz="1000" b="0" i="0" u="none" strike="noStrike" dirty="0">
                          <a:solidFill>
                            <a:srgbClr val="000000"/>
                          </a:solidFill>
                          <a:effectLst/>
                          <a:latin typeface="Arial" panose="020B0604020202020204" pitchFamily="34" charset="0"/>
                        </a:rPr>
                        <a:t>Муниципальная программа "Спорт"</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594,1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594,4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593,9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99,9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605428141"/>
                  </a:ext>
                </a:extLst>
              </a:tr>
              <a:tr h="189907">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"Развитие сельского хозяйства"</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9,6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8,6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8,5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98,7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481402225"/>
                  </a:ext>
                </a:extLst>
              </a:tr>
              <a:tr h="189907">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"Экология и окружающая среда"</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13,7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39,1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36,8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94,2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53797892"/>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"Безопасность и обеспечение безопасности жизнедеятельности населения"</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238,2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341,1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328,7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96,4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981638351"/>
                  </a:ext>
                </a:extLst>
              </a:tr>
              <a:tr h="189907">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"Жилище"</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191,2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357,5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344,5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96,4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42788134"/>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"Развитие инженерной инфраструктуры и энергоэффективности"</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671,6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413,6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397,5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96,1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824920340"/>
                  </a:ext>
                </a:extLst>
              </a:tr>
              <a:tr h="189907">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"Предпринимательство"</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5,5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0,5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0,5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99,9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170771217"/>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"Управление имуществом и муниципальными финансами"</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1 027,9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1 307,7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1 278,5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97,8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474332919"/>
                  </a:ext>
                </a:extLst>
              </a:tr>
              <a:tr h="438246">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242,8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247,5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242,8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98,1</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25477111"/>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"Развитие и функционирование дорожно-транспортного комплекса"</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1 127,2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952,3</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918,7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96,5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349519428"/>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"Цифровое муниципальное образование"</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292,2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332,2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328,0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98,7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11025789"/>
                  </a:ext>
                </a:extLst>
              </a:tr>
              <a:tr h="189907">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"Архитектура и градостроительство"</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2,6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3,0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3,0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99,9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202080178"/>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"Формирование современной комфортной городской среды"</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1 247,2</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2 434,4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2 416,8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99,3</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43841294"/>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"Строительство объектов социальной инфраструктуры"</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964,4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a:solidFill>
                            <a:srgbClr val="000000"/>
                          </a:solidFill>
                          <a:effectLst/>
                          <a:latin typeface="Arial" panose="020B0604020202020204" pitchFamily="34" charset="0"/>
                        </a:rPr>
                        <a:t>3 129,4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3 124,0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000" b="0" i="0" u="none" strike="noStrike" dirty="0">
                          <a:solidFill>
                            <a:srgbClr val="000000"/>
                          </a:solidFill>
                          <a:effectLst/>
                          <a:latin typeface="Arial" panose="020B0604020202020204" pitchFamily="34" charset="0"/>
                        </a:rPr>
                        <a:t>99,8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908935581"/>
                  </a:ext>
                </a:extLst>
              </a:tr>
              <a:tr h="295975">
                <a:tc>
                  <a:txBody>
                    <a:bodyPr/>
                    <a:lstStyle/>
                    <a:p>
                      <a:pPr algn="l" fontAlgn="ctr"/>
                      <a:r>
                        <a:rPr lang="ru-RU" sz="1000" b="0" i="0" u="none" strike="noStrike">
                          <a:solidFill>
                            <a:srgbClr val="000000"/>
                          </a:solidFill>
                          <a:effectLst/>
                          <a:latin typeface="Arial" panose="020B0604020202020204" pitchFamily="34" charset="0"/>
                        </a:rPr>
                        <a:t>Муниципальная программа "Переселение граждан из аварийного жилищного фонда"</a:t>
                      </a:r>
                    </a:p>
                  </a:txBody>
                  <a:tcPr marL="6693" marR="6693" marT="669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4,9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a:solidFill>
                            <a:srgbClr val="000000"/>
                          </a:solidFill>
                          <a:effectLst/>
                          <a:latin typeface="Arial" panose="020B0604020202020204" pitchFamily="34" charset="0"/>
                        </a:rPr>
                        <a:t>4,9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000" b="0" i="0" u="none" strike="noStrike" dirty="0">
                          <a:solidFill>
                            <a:srgbClr val="000000"/>
                          </a:solidFill>
                          <a:effectLst/>
                          <a:latin typeface="Arial" panose="020B0604020202020204" pitchFamily="34" charset="0"/>
                        </a:rPr>
                        <a:t>100,0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10443149"/>
                  </a:ext>
                </a:extLst>
              </a:tr>
              <a:tr h="183555">
                <a:tc>
                  <a:txBody>
                    <a:bodyPr/>
                    <a:lstStyle/>
                    <a:p>
                      <a:pPr algn="l" fontAlgn="ctr"/>
                      <a:r>
                        <a:rPr lang="ru-RU" sz="1000" b="1" i="0" u="none" strike="noStrike">
                          <a:solidFill>
                            <a:srgbClr val="000000"/>
                          </a:solidFill>
                          <a:effectLst/>
                          <a:latin typeface="Arial" panose="020B0604020202020204" pitchFamily="34" charset="0"/>
                        </a:rPr>
                        <a:t>ИТОГО ПО ПРОГРАММАМ</a:t>
                      </a:r>
                    </a:p>
                  </a:txBody>
                  <a:tcPr marL="6693" marR="6693" marT="6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17 637,0</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22 396,9</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22 153,8</a:t>
                      </a:r>
                    </a:p>
                  </a:txBody>
                  <a:tcPr marL="6693" marR="6693" marT="6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dirty="0">
                          <a:solidFill>
                            <a:srgbClr val="000000"/>
                          </a:solidFill>
                          <a:effectLst/>
                          <a:latin typeface="Arial" panose="020B0604020202020204" pitchFamily="34" charset="0"/>
                        </a:rPr>
                        <a:t>98,9</a:t>
                      </a:r>
                    </a:p>
                  </a:txBody>
                  <a:tcPr marL="6693" marR="6693" marT="6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45612605"/>
                  </a:ext>
                </a:extLst>
              </a:tr>
              <a:tr h="160056">
                <a:tc>
                  <a:txBody>
                    <a:bodyPr/>
                    <a:lstStyle/>
                    <a:p>
                      <a:pPr algn="l" fontAlgn="ctr"/>
                      <a:r>
                        <a:rPr lang="ru-RU" sz="1000" b="0" i="0" u="none" strike="noStrike">
                          <a:solidFill>
                            <a:srgbClr val="000000"/>
                          </a:solidFill>
                          <a:effectLst/>
                          <a:latin typeface="Arial" panose="020B0604020202020204" pitchFamily="34" charset="0"/>
                        </a:rPr>
                        <a:t>Непрограммные расходы</a:t>
                      </a:r>
                    </a:p>
                  </a:txBody>
                  <a:tcPr marL="6693" marR="6693" marT="6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0" i="0" u="none" strike="noStrike">
                          <a:solidFill>
                            <a:srgbClr val="000000"/>
                          </a:solidFill>
                          <a:effectLst/>
                          <a:latin typeface="Arial" panose="020B0604020202020204" pitchFamily="34" charset="0"/>
                        </a:rPr>
                        <a:t>148,4</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0" i="0" u="none" strike="noStrike">
                          <a:solidFill>
                            <a:srgbClr val="000000"/>
                          </a:solidFill>
                          <a:effectLst/>
                          <a:latin typeface="Arial" panose="020B0604020202020204" pitchFamily="34" charset="0"/>
                        </a:rPr>
                        <a:t>781,8</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0" i="0" u="none" strike="noStrike">
                          <a:solidFill>
                            <a:srgbClr val="000000"/>
                          </a:solidFill>
                          <a:effectLst/>
                          <a:latin typeface="Arial" panose="020B0604020202020204" pitchFamily="34" charset="0"/>
                        </a:rPr>
                        <a:t>446,6</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0" i="0" u="none" strike="noStrike" dirty="0">
                          <a:solidFill>
                            <a:srgbClr val="000000"/>
                          </a:solidFill>
                          <a:effectLst/>
                          <a:latin typeface="Arial" panose="020B0604020202020204" pitchFamily="34" charset="0"/>
                        </a:rPr>
                        <a:t>57,1</a:t>
                      </a:r>
                    </a:p>
                  </a:txBody>
                  <a:tcPr marL="6693" marR="6693" marT="6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646498606"/>
                  </a:ext>
                </a:extLst>
              </a:tr>
              <a:tr h="172759">
                <a:tc>
                  <a:txBody>
                    <a:bodyPr/>
                    <a:lstStyle/>
                    <a:p>
                      <a:pPr algn="l" fontAlgn="ctr"/>
                      <a:r>
                        <a:rPr lang="ru-RU" sz="1000" b="1" i="0" u="none" strike="noStrike">
                          <a:solidFill>
                            <a:srgbClr val="000000"/>
                          </a:solidFill>
                          <a:effectLst/>
                          <a:latin typeface="Arial" panose="020B0604020202020204" pitchFamily="34" charset="0"/>
                        </a:rPr>
                        <a:t>ВСЕГО РАСХОДОВ</a:t>
                      </a:r>
                    </a:p>
                  </a:txBody>
                  <a:tcPr marL="6693" marR="6693" marT="6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17 785,3</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23 178,7</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a:solidFill>
                            <a:srgbClr val="000000"/>
                          </a:solidFill>
                          <a:effectLst/>
                          <a:latin typeface="Arial" panose="020B0604020202020204" pitchFamily="34" charset="0"/>
                        </a:rPr>
                        <a:t>22 600,5</a:t>
                      </a:r>
                    </a:p>
                  </a:txBody>
                  <a:tcPr marL="6693" marR="6693" marT="6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ctr"/>
                      <a:r>
                        <a:rPr lang="ru-RU" sz="1000" b="1" i="0" u="none" strike="noStrike" dirty="0">
                          <a:solidFill>
                            <a:srgbClr val="000000"/>
                          </a:solidFill>
                          <a:effectLst/>
                          <a:latin typeface="Arial" panose="020B0604020202020204" pitchFamily="34" charset="0"/>
                        </a:rPr>
                        <a:t>97,5</a:t>
                      </a:r>
                    </a:p>
                  </a:txBody>
                  <a:tcPr marL="6693" marR="6693" marT="6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123296502"/>
                  </a:ext>
                </a:extLst>
              </a:tr>
            </a:tbl>
          </a:graphicData>
        </a:graphic>
      </p:graphicFrame>
    </p:spTree>
    <p:extLst>
      <p:ext uri="{BB962C8B-B14F-4D97-AF65-F5344CB8AC3E}">
        <p14:creationId xmlns:p14="http://schemas.microsoft.com/office/powerpoint/2010/main" val="1840652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32656"/>
            <a:ext cx="6912768" cy="923330"/>
          </a:xfrm>
          <a:prstGeom prst="rect">
            <a:avLst/>
          </a:prstGeom>
          <a:noFill/>
        </p:spPr>
        <p:txBody>
          <a:bodyPr wrap="square" rtlCol="0">
            <a:spAutoFit/>
          </a:bodyPr>
          <a:lstStyle/>
          <a:p>
            <a:pPr algn="ctr"/>
            <a:r>
              <a:rPr lang="ru-RU" dirty="0">
                <a:solidFill>
                  <a:srgbClr val="0000FF"/>
                </a:solidFill>
                <a:latin typeface="+mj-lt"/>
                <a:ea typeface="+mj-ea"/>
                <a:cs typeface="+mj-cs"/>
              </a:rPr>
              <a:t>Информация об общественно значимых проектах, реализуемых на территории Городского округа Балашиха (млн. </a:t>
            </a:r>
            <a:r>
              <a:rPr lang="ru-RU" dirty="0" err="1">
                <a:solidFill>
                  <a:srgbClr val="0000FF"/>
                </a:solidFill>
                <a:latin typeface="+mj-lt"/>
                <a:ea typeface="+mj-ea"/>
                <a:cs typeface="+mj-cs"/>
              </a:rPr>
              <a:t>руб</a:t>
            </a:r>
            <a:r>
              <a:rPr lang="ru-RU" dirty="0">
                <a:solidFill>
                  <a:srgbClr val="0000FF"/>
                </a:solidFill>
                <a:latin typeface="+mj-lt"/>
                <a:ea typeface="+mj-ea"/>
                <a:cs typeface="+mj-cs"/>
              </a:rPr>
              <a:t>)</a:t>
            </a:r>
          </a:p>
          <a:p>
            <a:endParaRPr lang="ru-RU" dirty="0"/>
          </a:p>
        </p:txBody>
      </p:sp>
      <p:graphicFrame>
        <p:nvGraphicFramePr>
          <p:cNvPr id="4" name="Таблица 3">
            <a:extLst>
              <a:ext uri="{FF2B5EF4-FFF2-40B4-BE49-F238E27FC236}">
                <a16:creationId xmlns:a16="http://schemas.microsoft.com/office/drawing/2014/main" id="{F3221D2D-B318-4413-9923-E0B999317678}"/>
              </a:ext>
            </a:extLst>
          </p:cNvPr>
          <p:cNvGraphicFramePr>
            <a:graphicFrameLocks noGrp="1"/>
          </p:cNvGraphicFramePr>
          <p:nvPr>
            <p:extLst>
              <p:ext uri="{D42A27DB-BD31-4B8C-83A1-F6EECF244321}">
                <p14:modId xmlns:p14="http://schemas.microsoft.com/office/powerpoint/2010/main" val="1876659760"/>
              </p:ext>
            </p:extLst>
          </p:nvPr>
        </p:nvGraphicFramePr>
        <p:xfrm>
          <a:off x="251520" y="980728"/>
          <a:ext cx="8640959" cy="5544616"/>
        </p:xfrm>
        <a:graphic>
          <a:graphicData uri="http://schemas.openxmlformats.org/drawingml/2006/table">
            <a:tbl>
              <a:tblPr/>
              <a:tblGrid>
                <a:gridCol w="273615">
                  <a:extLst>
                    <a:ext uri="{9D8B030D-6E8A-4147-A177-3AD203B41FA5}">
                      <a16:colId xmlns:a16="http://schemas.microsoft.com/office/drawing/2014/main" val="3772300742"/>
                    </a:ext>
                  </a:extLst>
                </a:gridCol>
                <a:gridCol w="3071556">
                  <a:extLst>
                    <a:ext uri="{9D8B030D-6E8A-4147-A177-3AD203B41FA5}">
                      <a16:colId xmlns:a16="http://schemas.microsoft.com/office/drawing/2014/main" val="3821138794"/>
                    </a:ext>
                  </a:extLst>
                </a:gridCol>
                <a:gridCol w="1270990">
                  <a:extLst>
                    <a:ext uri="{9D8B030D-6E8A-4147-A177-3AD203B41FA5}">
                      <a16:colId xmlns:a16="http://schemas.microsoft.com/office/drawing/2014/main" val="3424873983"/>
                    </a:ext>
                  </a:extLst>
                </a:gridCol>
                <a:gridCol w="1209205">
                  <a:extLst>
                    <a:ext uri="{9D8B030D-6E8A-4147-A177-3AD203B41FA5}">
                      <a16:colId xmlns:a16="http://schemas.microsoft.com/office/drawing/2014/main" val="3678859016"/>
                    </a:ext>
                  </a:extLst>
                </a:gridCol>
                <a:gridCol w="1182726">
                  <a:extLst>
                    <a:ext uri="{9D8B030D-6E8A-4147-A177-3AD203B41FA5}">
                      <a16:colId xmlns:a16="http://schemas.microsoft.com/office/drawing/2014/main" val="3412042957"/>
                    </a:ext>
                  </a:extLst>
                </a:gridCol>
                <a:gridCol w="1632867">
                  <a:extLst>
                    <a:ext uri="{9D8B030D-6E8A-4147-A177-3AD203B41FA5}">
                      <a16:colId xmlns:a16="http://schemas.microsoft.com/office/drawing/2014/main" val="779302573"/>
                    </a:ext>
                  </a:extLst>
                </a:gridCol>
              </a:tblGrid>
              <a:tr h="818203">
                <a:tc>
                  <a:txBody>
                    <a:bodyPr/>
                    <a:lstStyle/>
                    <a:p>
                      <a:pPr algn="ctr" fontAlgn="ctr"/>
                      <a:r>
                        <a:rPr lang="ru-RU" sz="1200" b="0" i="0" u="none" strike="noStrike" dirty="0">
                          <a:solidFill>
                            <a:srgbClr val="000000"/>
                          </a:solidFill>
                          <a:effectLst/>
                          <a:latin typeface="Times New Roman" panose="02020603050405020304" pitchFamily="18" charset="0"/>
                        </a:rPr>
                        <a:t>№ п/п</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ru-RU" sz="1200" b="0" i="0" u="none" strike="noStrike" dirty="0">
                          <a:solidFill>
                            <a:srgbClr val="000000"/>
                          </a:solidFill>
                          <a:effectLst/>
                          <a:latin typeface="Times New Roman" panose="02020603050405020304" pitchFamily="18" charset="0"/>
                        </a:rPr>
                        <a:t>Наименование проекта, место реализации проекта, срок ввода объекта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ru-RU" sz="1200" b="0" i="0" u="none" strike="noStrike" dirty="0">
                          <a:solidFill>
                            <a:srgbClr val="000000"/>
                          </a:solidFill>
                          <a:effectLst/>
                          <a:latin typeface="Times New Roman" panose="02020603050405020304" pitchFamily="18" charset="0"/>
                        </a:rPr>
                        <a:t>Плановые значения на 2022 год (</a:t>
                      </a:r>
                      <a:r>
                        <a:rPr lang="ru-RU" sz="1200" b="0" i="0" u="none" strike="noStrike" dirty="0" err="1">
                          <a:solidFill>
                            <a:srgbClr val="000000"/>
                          </a:solidFill>
                          <a:effectLst/>
                          <a:latin typeface="Times New Roman" panose="02020603050405020304" pitchFamily="18" charset="0"/>
                        </a:rPr>
                        <a:t>млн.руб</a:t>
                      </a:r>
                      <a:r>
                        <a:rPr lang="ru-RU" sz="1200" b="0" i="0" u="none" strike="noStrike" dirty="0">
                          <a:solidFill>
                            <a:srgbClr val="000000"/>
                          </a:solidFill>
                          <a:effectLst/>
                          <a:latin typeface="Times New Roman" panose="02020603050405020304" pitchFamily="18" charset="0"/>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ru-RU" sz="1200" b="0" i="0" u="none" strike="noStrike">
                          <a:solidFill>
                            <a:srgbClr val="000000"/>
                          </a:solidFill>
                          <a:effectLst/>
                          <a:latin typeface="Times New Roman" panose="02020603050405020304" pitchFamily="18" charset="0"/>
                        </a:rPr>
                        <a:t>Фактические значения 2022 года (млн.руб.)</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ru-RU" sz="1200" b="0" i="0" u="none" strike="noStrike">
                          <a:solidFill>
                            <a:srgbClr val="000000"/>
                          </a:solidFill>
                          <a:effectLst/>
                          <a:latin typeface="Times New Roman" panose="02020603050405020304" pitchFamily="18" charset="0"/>
                        </a:rPr>
                        <a:t>% исполнения</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ru-RU" sz="1200" b="0" i="0" u="none" strike="noStrike">
                          <a:solidFill>
                            <a:srgbClr val="000000"/>
                          </a:solidFill>
                          <a:effectLst/>
                          <a:latin typeface="Times New Roman" panose="02020603050405020304" pitchFamily="18" charset="0"/>
                        </a:rPr>
                        <a:t>Результаты реализации проекта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724473517"/>
                  </a:ext>
                </a:extLst>
              </a:tr>
              <a:tr h="881372">
                <a:tc>
                  <a:txBody>
                    <a:bodyPr/>
                    <a:lstStyle/>
                    <a:p>
                      <a:pPr algn="ctr" fontAlgn="ctr"/>
                      <a:r>
                        <a:rPr lang="ru-RU" sz="1200" b="0" i="0" u="none" strike="noStrike">
                          <a:solidFill>
                            <a:srgbClr val="000000"/>
                          </a:solidFill>
                          <a:effectLst/>
                          <a:latin typeface="Times New Roman" panose="02020603050405020304" pitchFamily="18" charset="0"/>
                        </a:rPr>
                        <a:t>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dirty="0">
                          <a:solidFill>
                            <a:srgbClr val="000000"/>
                          </a:solidFill>
                          <a:effectLst/>
                          <a:latin typeface="Times New Roman" panose="02020603050405020304" pitchFamily="18" charset="0"/>
                        </a:rPr>
                        <a:t>Строительство ДОУ на 80 мест ул. Твардовского, вблизи д. 12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dirty="0">
                          <a:solidFill>
                            <a:srgbClr val="000000"/>
                          </a:solidFill>
                          <a:effectLst/>
                          <a:latin typeface="Times New Roman" panose="02020603050405020304" pitchFamily="18" charset="0"/>
                        </a:rPr>
                        <a:t>255,1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dirty="0">
                          <a:solidFill>
                            <a:srgbClr val="000000"/>
                          </a:solidFill>
                          <a:effectLst/>
                          <a:latin typeface="Times New Roman" panose="02020603050405020304" pitchFamily="18" charset="0"/>
                        </a:rPr>
                        <a:t>254,7</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a:solidFill>
                            <a:srgbClr val="000000"/>
                          </a:solidFill>
                          <a:effectLst/>
                          <a:latin typeface="Times New Roman" panose="02020603050405020304" pitchFamily="18" charset="0"/>
                        </a:rPr>
                        <a:t>99,8</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детского сада на 80 мест с 2022 года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extLst>
                  <a:ext uri="{0D108BD9-81ED-4DB2-BD59-A6C34878D82A}">
                    <a16:rowId xmlns:a16="http://schemas.microsoft.com/office/drawing/2014/main" val="3092292876"/>
                  </a:ext>
                </a:extLst>
              </a:tr>
              <a:tr h="825636">
                <a:tc>
                  <a:txBody>
                    <a:bodyPr/>
                    <a:lstStyle/>
                    <a:p>
                      <a:pPr algn="ctr" fontAlgn="ctr"/>
                      <a:r>
                        <a:rPr lang="ru-RU" sz="1200" b="0" i="0" u="none" strike="noStrike">
                          <a:solidFill>
                            <a:srgbClr val="000000"/>
                          </a:solidFill>
                          <a:effectLst/>
                          <a:latin typeface="Times New Roman" panose="02020603050405020304" pitchFamily="18" charset="0"/>
                        </a:rPr>
                        <a:t>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dirty="0">
                          <a:solidFill>
                            <a:srgbClr val="000000"/>
                          </a:solidFill>
                          <a:effectLst/>
                          <a:latin typeface="Times New Roman" panose="02020603050405020304" pitchFamily="18" charset="0"/>
                        </a:rPr>
                        <a:t>Строительство ДОУ на 125 мест ул. Заречная</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dirty="0">
                          <a:solidFill>
                            <a:srgbClr val="000000"/>
                          </a:solidFill>
                          <a:effectLst/>
                          <a:latin typeface="Times New Roman" panose="02020603050405020304" pitchFamily="18" charset="0"/>
                        </a:rPr>
                        <a:t>314,6</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dirty="0">
                          <a:solidFill>
                            <a:srgbClr val="000000"/>
                          </a:solidFill>
                          <a:effectLst/>
                          <a:latin typeface="Times New Roman" panose="02020603050405020304" pitchFamily="18" charset="0"/>
                        </a:rPr>
                        <a:t>314,6</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a:solidFill>
                            <a:srgbClr val="000000"/>
                          </a:solidFill>
                          <a:effectLst/>
                          <a:latin typeface="Times New Roman" panose="02020603050405020304" pitchFamily="18" charset="0"/>
                        </a:rPr>
                        <a:t>100,0</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детского сада на 125 мест с 2022 года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extLst>
                  <a:ext uri="{0D108BD9-81ED-4DB2-BD59-A6C34878D82A}">
                    <a16:rowId xmlns:a16="http://schemas.microsoft.com/office/drawing/2014/main" val="1091769540"/>
                  </a:ext>
                </a:extLst>
              </a:tr>
              <a:tr h="946769">
                <a:tc>
                  <a:txBody>
                    <a:bodyPr/>
                    <a:lstStyle/>
                    <a:p>
                      <a:pPr algn="ctr" fontAlgn="ctr"/>
                      <a:r>
                        <a:rPr lang="ru-RU" sz="1200" b="0" i="0" u="none" strike="noStrike">
                          <a:solidFill>
                            <a:srgbClr val="000000"/>
                          </a:solidFill>
                          <a:effectLst/>
                          <a:latin typeface="Times New Roman" panose="02020603050405020304" pitchFamily="18" charset="0"/>
                        </a:rPr>
                        <a:t>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a:solidFill>
                            <a:srgbClr val="000000"/>
                          </a:solidFill>
                          <a:effectLst/>
                          <a:latin typeface="Times New Roman" panose="02020603050405020304" pitchFamily="18" charset="0"/>
                        </a:rPr>
                        <a:t>Строительство школы на 1100, мкр. Ольгино</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dirty="0">
                          <a:solidFill>
                            <a:srgbClr val="000000"/>
                          </a:solidFill>
                          <a:effectLst/>
                          <a:latin typeface="Times New Roman" panose="02020603050405020304" pitchFamily="18" charset="0"/>
                        </a:rPr>
                        <a:t>1 711,4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dirty="0">
                          <a:solidFill>
                            <a:srgbClr val="000000"/>
                          </a:solidFill>
                          <a:effectLst/>
                          <a:latin typeface="Times New Roman" panose="02020603050405020304" pitchFamily="18" charset="0"/>
                        </a:rPr>
                        <a:t>1 711,4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100,0</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школы на 1100 мест с 2022 года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extLst>
                  <a:ext uri="{0D108BD9-81ED-4DB2-BD59-A6C34878D82A}">
                    <a16:rowId xmlns:a16="http://schemas.microsoft.com/office/drawing/2014/main" val="3728435649"/>
                  </a:ext>
                </a:extLst>
              </a:tr>
              <a:tr h="858335">
                <a:tc>
                  <a:txBody>
                    <a:bodyPr/>
                    <a:lstStyle/>
                    <a:p>
                      <a:pPr algn="ctr" fontAlgn="ctr"/>
                      <a:r>
                        <a:rPr lang="ru-RU" sz="1200" b="0" i="0" u="none" strike="noStrike">
                          <a:solidFill>
                            <a:srgbClr val="000000"/>
                          </a:solidFill>
                          <a:effectLst/>
                          <a:latin typeface="Times New Roman" panose="02020603050405020304" pitchFamily="18" charset="0"/>
                        </a:rPr>
                        <a:t>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a:solidFill>
                            <a:srgbClr val="000000"/>
                          </a:solidFill>
                          <a:effectLst/>
                          <a:latin typeface="Times New Roman" panose="02020603050405020304" pitchFamily="18" charset="0"/>
                        </a:rPr>
                        <a:t>Строительство школы на 1500 мест ул. Трубецкая</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a:solidFill>
                            <a:srgbClr val="000000"/>
                          </a:solidFill>
                          <a:effectLst/>
                          <a:latin typeface="Times New Roman" panose="02020603050405020304" pitchFamily="18" charset="0"/>
                        </a:rPr>
                        <a:t>312,7</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dirty="0">
                          <a:solidFill>
                            <a:srgbClr val="000000"/>
                          </a:solidFill>
                          <a:effectLst/>
                          <a:latin typeface="Times New Roman" panose="02020603050405020304" pitchFamily="18" charset="0"/>
                        </a:rPr>
                        <a:t>312,7</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100,0</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школы на 1500 мест с 2024 года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extLst>
                  <a:ext uri="{0D108BD9-81ED-4DB2-BD59-A6C34878D82A}">
                    <a16:rowId xmlns:a16="http://schemas.microsoft.com/office/drawing/2014/main" val="2801782587"/>
                  </a:ext>
                </a:extLst>
              </a:tr>
              <a:tr h="616067">
                <a:tc>
                  <a:txBody>
                    <a:bodyPr/>
                    <a:lstStyle/>
                    <a:p>
                      <a:pPr algn="ctr" fontAlgn="ctr"/>
                      <a:r>
                        <a:rPr lang="ru-RU" sz="1200" b="0" i="0" u="none" strike="noStrike">
                          <a:solidFill>
                            <a:srgbClr val="000000"/>
                          </a:solidFill>
                          <a:effectLst/>
                          <a:latin typeface="Times New Roman" panose="02020603050405020304" pitchFamily="18" charset="0"/>
                        </a:rPr>
                        <a:t>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a:solidFill>
                            <a:srgbClr val="000000"/>
                          </a:solidFill>
                          <a:effectLst/>
                          <a:latin typeface="Times New Roman" panose="02020603050405020304" pitchFamily="18" charset="0"/>
                        </a:rPr>
                        <a:t>Строительство школы на 275 мест, Леоновское ш., вл. 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a:solidFill>
                            <a:srgbClr val="000000"/>
                          </a:solidFill>
                          <a:effectLst/>
                          <a:latin typeface="Times New Roman" panose="02020603050405020304" pitchFamily="18" charset="0"/>
                        </a:rPr>
                        <a:t>230,9</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a:solidFill>
                            <a:srgbClr val="000000"/>
                          </a:solidFill>
                          <a:effectLst/>
                          <a:latin typeface="Times New Roman" panose="02020603050405020304" pitchFamily="18" charset="0"/>
                        </a:rPr>
                        <a:t>230,7</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ctr" fontAlgn="ctr"/>
                      <a:r>
                        <a:rPr lang="ru-RU" sz="1200" b="0" i="0" u="none" strike="noStrike">
                          <a:solidFill>
                            <a:srgbClr val="000000"/>
                          </a:solidFill>
                          <a:effectLst/>
                          <a:latin typeface="Times New Roman" panose="02020603050405020304" pitchFamily="18" charset="0"/>
                        </a:rPr>
                        <a:t>99,9</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школы на 275 мест с 2024 года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9FF"/>
                    </a:solidFill>
                  </a:tcPr>
                </a:tc>
                <a:extLst>
                  <a:ext uri="{0D108BD9-81ED-4DB2-BD59-A6C34878D82A}">
                    <a16:rowId xmlns:a16="http://schemas.microsoft.com/office/drawing/2014/main" val="2701864909"/>
                  </a:ext>
                </a:extLst>
              </a:tr>
              <a:tr h="598234">
                <a:tc>
                  <a:txBody>
                    <a:bodyPr/>
                    <a:lstStyle/>
                    <a:p>
                      <a:pPr algn="ctr" fontAlgn="ctr"/>
                      <a:r>
                        <a:rPr lang="ru-RU" sz="1200" b="0" i="0" u="none" strike="noStrike">
                          <a:solidFill>
                            <a:srgbClr val="000000"/>
                          </a:solidFill>
                          <a:effectLst/>
                          <a:latin typeface="Times New Roman" panose="02020603050405020304" pitchFamily="18" charset="0"/>
                        </a:rPr>
                        <a:t>6.</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a:solidFill>
                            <a:srgbClr val="000000"/>
                          </a:solidFill>
                          <a:effectLst/>
                          <a:latin typeface="Times New Roman" panose="02020603050405020304" pitchFamily="18" charset="0"/>
                        </a:rPr>
                        <a:t>Реконструкция стадиона "Труд"</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a:solidFill>
                            <a:srgbClr val="000000"/>
                          </a:solidFill>
                          <a:effectLst/>
                          <a:latin typeface="Times New Roman" panose="02020603050405020304" pitchFamily="18" charset="0"/>
                        </a:rPr>
                        <a:t>290,7</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a:solidFill>
                            <a:srgbClr val="000000"/>
                          </a:solidFill>
                          <a:effectLst/>
                          <a:latin typeface="Times New Roman" panose="02020603050405020304" pitchFamily="18" charset="0"/>
                        </a:rPr>
                        <a:t>285,8</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ctr" fontAlgn="ctr"/>
                      <a:r>
                        <a:rPr lang="ru-RU" sz="1200" b="0" i="0" u="none" strike="noStrike">
                          <a:solidFill>
                            <a:srgbClr val="000000"/>
                          </a:solidFill>
                          <a:effectLst/>
                          <a:latin typeface="Times New Roman" panose="02020603050405020304" pitchFamily="18" charset="0"/>
                        </a:rPr>
                        <a:t>98,3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tc>
                  <a:txBody>
                    <a:bodyPr/>
                    <a:lstStyle/>
                    <a:p>
                      <a:pPr algn="l" fontAlgn="ctr"/>
                      <a:r>
                        <a:rPr lang="ru-RU" sz="1200" b="0" i="0" u="none" strike="noStrike" dirty="0">
                          <a:solidFill>
                            <a:srgbClr val="000000"/>
                          </a:solidFill>
                          <a:effectLst/>
                          <a:latin typeface="Times New Roman" panose="02020603050405020304" pitchFamily="18" charset="0"/>
                        </a:rPr>
                        <a:t>Ввод в эксплуатацию с 2023 года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E6A4"/>
                    </a:solidFill>
                  </a:tcPr>
                </a:tc>
                <a:extLst>
                  <a:ext uri="{0D108BD9-81ED-4DB2-BD59-A6C34878D82A}">
                    <a16:rowId xmlns:a16="http://schemas.microsoft.com/office/drawing/2014/main" val="2524900982"/>
                  </a:ext>
                </a:extLst>
              </a:tr>
            </a:tbl>
          </a:graphicData>
        </a:graphic>
      </p:graphicFrame>
    </p:spTree>
    <p:extLst>
      <p:ext uri="{BB962C8B-B14F-4D97-AF65-F5344CB8AC3E}">
        <p14:creationId xmlns:p14="http://schemas.microsoft.com/office/powerpoint/2010/main" val="269459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784976" cy="584775"/>
          </a:xfrm>
          <a:prstGeom prst="rect">
            <a:avLst/>
          </a:prstGeom>
          <a:noFill/>
        </p:spPr>
        <p:txBody>
          <a:bodyPr wrap="square" rtlCol="0">
            <a:spAutoFit/>
          </a:bodyPr>
          <a:lstStyle/>
          <a:p>
            <a:pPr algn="ctr"/>
            <a:r>
              <a:rPr lang="ru-RU" sz="1600" b="1" dirty="0">
                <a:solidFill>
                  <a:srgbClr val="003399"/>
                </a:solidFill>
              </a:rPr>
              <a:t>Сведения о расходах бюджета по разделам и подразделам классификации расходов бюджета за 2022 год</a:t>
            </a:r>
            <a:r>
              <a:rPr lang="en-US" sz="1600" b="1" dirty="0">
                <a:solidFill>
                  <a:srgbClr val="003399"/>
                </a:solidFill>
              </a:rPr>
              <a:t> (</a:t>
            </a:r>
            <a:r>
              <a:rPr lang="ru-RU" sz="1600" b="1" dirty="0" err="1">
                <a:solidFill>
                  <a:srgbClr val="003399"/>
                </a:solidFill>
              </a:rPr>
              <a:t>млн.руб</a:t>
            </a:r>
            <a:r>
              <a:rPr lang="ru-RU" sz="1600" b="1" dirty="0">
                <a:solidFill>
                  <a:srgbClr val="003399"/>
                </a:solidFill>
              </a:rPr>
              <a:t>.)</a:t>
            </a:r>
          </a:p>
        </p:txBody>
      </p:sp>
      <p:graphicFrame>
        <p:nvGraphicFramePr>
          <p:cNvPr id="3" name="Таблица 2">
            <a:extLst>
              <a:ext uri="{FF2B5EF4-FFF2-40B4-BE49-F238E27FC236}">
                <a16:creationId xmlns:a16="http://schemas.microsoft.com/office/drawing/2014/main" id="{71948AED-0B31-48D6-8934-724139346D77}"/>
              </a:ext>
            </a:extLst>
          </p:cNvPr>
          <p:cNvGraphicFramePr>
            <a:graphicFrameLocks noGrp="1"/>
          </p:cNvGraphicFramePr>
          <p:nvPr>
            <p:extLst>
              <p:ext uri="{D42A27DB-BD31-4B8C-83A1-F6EECF244321}">
                <p14:modId xmlns:p14="http://schemas.microsoft.com/office/powerpoint/2010/main" val="2644445994"/>
              </p:ext>
            </p:extLst>
          </p:nvPr>
        </p:nvGraphicFramePr>
        <p:xfrm>
          <a:off x="179512" y="562247"/>
          <a:ext cx="8784976" cy="6250173"/>
        </p:xfrm>
        <a:graphic>
          <a:graphicData uri="http://schemas.openxmlformats.org/drawingml/2006/table">
            <a:tbl>
              <a:tblPr/>
              <a:tblGrid>
                <a:gridCol w="4140372">
                  <a:extLst>
                    <a:ext uri="{9D8B030D-6E8A-4147-A177-3AD203B41FA5}">
                      <a16:colId xmlns:a16="http://schemas.microsoft.com/office/drawing/2014/main" val="2406048534"/>
                    </a:ext>
                  </a:extLst>
                </a:gridCol>
                <a:gridCol w="1156079">
                  <a:extLst>
                    <a:ext uri="{9D8B030D-6E8A-4147-A177-3AD203B41FA5}">
                      <a16:colId xmlns:a16="http://schemas.microsoft.com/office/drawing/2014/main" val="575185589"/>
                    </a:ext>
                  </a:extLst>
                </a:gridCol>
                <a:gridCol w="1182962">
                  <a:extLst>
                    <a:ext uri="{9D8B030D-6E8A-4147-A177-3AD203B41FA5}">
                      <a16:colId xmlns:a16="http://schemas.microsoft.com/office/drawing/2014/main" val="743764530"/>
                    </a:ext>
                  </a:extLst>
                </a:gridCol>
                <a:gridCol w="1209850">
                  <a:extLst>
                    <a:ext uri="{9D8B030D-6E8A-4147-A177-3AD203B41FA5}">
                      <a16:colId xmlns:a16="http://schemas.microsoft.com/office/drawing/2014/main" val="1183812877"/>
                    </a:ext>
                  </a:extLst>
                </a:gridCol>
                <a:gridCol w="1095713">
                  <a:extLst>
                    <a:ext uri="{9D8B030D-6E8A-4147-A177-3AD203B41FA5}">
                      <a16:colId xmlns:a16="http://schemas.microsoft.com/office/drawing/2014/main" val="3254073571"/>
                    </a:ext>
                  </a:extLst>
                </a:gridCol>
              </a:tblGrid>
              <a:tr h="162722">
                <a:tc rowSpan="2">
                  <a:txBody>
                    <a:bodyPr/>
                    <a:lstStyle/>
                    <a:p>
                      <a:pPr algn="ctr" fontAlgn="ctr"/>
                      <a:r>
                        <a:rPr lang="ru-RU" sz="1100" b="1" i="0" u="none" strike="noStrike" dirty="0">
                          <a:solidFill>
                            <a:srgbClr val="000000"/>
                          </a:solidFill>
                          <a:effectLst/>
                          <a:latin typeface="Calibri" panose="020F0502020204030204" pitchFamily="34" charset="0"/>
                        </a:rPr>
                        <a:t>Наименование раздела, подразделов</a:t>
                      </a:r>
                    </a:p>
                  </a:txBody>
                  <a:tcPr marL="6036" marR="6036" marT="60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ru-RU" sz="1100" b="1" i="0" u="none" strike="noStrike">
                          <a:solidFill>
                            <a:srgbClr val="000000"/>
                          </a:solidFill>
                          <a:effectLst/>
                          <a:latin typeface="Calibri" panose="020F0502020204030204" pitchFamily="34" charset="0"/>
                        </a:rPr>
                        <a:t>Факт </a:t>
                      </a:r>
                      <a:br>
                        <a:rPr lang="ru-RU" sz="1100" b="1" i="0" u="none" strike="noStrike">
                          <a:solidFill>
                            <a:srgbClr val="000000"/>
                          </a:solidFill>
                          <a:effectLst/>
                          <a:latin typeface="Calibri" panose="020F0502020204030204" pitchFamily="34" charset="0"/>
                        </a:rPr>
                      </a:br>
                      <a:r>
                        <a:rPr lang="ru-RU" sz="1100" b="1" i="0" u="none" strike="noStrike">
                          <a:solidFill>
                            <a:srgbClr val="000000"/>
                          </a:solidFill>
                          <a:effectLst/>
                          <a:latin typeface="Calibri" panose="020F0502020204030204" pitchFamily="34" charset="0"/>
                        </a:rPr>
                        <a:t>(отчет об исполнении бюджета </a:t>
                      </a:r>
                      <a:br>
                        <a:rPr lang="ru-RU" sz="1100" b="1" i="0" u="none" strike="noStrike">
                          <a:solidFill>
                            <a:srgbClr val="000000"/>
                          </a:solidFill>
                          <a:effectLst/>
                          <a:latin typeface="Calibri" panose="020F0502020204030204" pitchFamily="34" charset="0"/>
                        </a:rPr>
                      </a:br>
                      <a:r>
                        <a:rPr lang="ru-RU" sz="1100" b="1" i="0" u="none" strike="noStrike">
                          <a:solidFill>
                            <a:srgbClr val="000000"/>
                          </a:solidFill>
                          <a:effectLst/>
                          <a:latin typeface="Calibri" panose="020F0502020204030204" pitchFamily="34" charset="0"/>
                        </a:rPr>
                        <a:t>за 2021 год)</a:t>
                      </a:r>
                    </a:p>
                  </a:txBody>
                  <a:tcPr marL="6036" marR="6036" marT="60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gridSpan="3">
                  <a:txBody>
                    <a:bodyPr/>
                    <a:lstStyle/>
                    <a:p>
                      <a:pPr algn="ctr" fontAlgn="ctr"/>
                      <a:r>
                        <a:rPr lang="ru-RU" sz="800" b="1" i="0" u="none" strike="noStrike">
                          <a:solidFill>
                            <a:srgbClr val="000000"/>
                          </a:solidFill>
                          <a:effectLst/>
                          <a:latin typeface="Calibri" panose="020F0502020204030204" pitchFamily="34" charset="0"/>
                        </a:rPr>
                        <a:t>2022 год</a:t>
                      </a:r>
                    </a:p>
                  </a:txBody>
                  <a:tcPr marL="6036" marR="6036" marT="60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46525401"/>
                  </a:ext>
                </a:extLst>
              </a:tr>
              <a:tr h="637408">
                <a:tc vMerge="1">
                  <a:txBody>
                    <a:bodyPr/>
                    <a:lstStyle/>
                    <a:p>
                      <a:endParaRPr lang="ru-RU"/>
                    </a:p>
                  </a:txBody>
                  <a:tcPr/>
                </a:tc>
                <a:tc vMerge="1">
                  <a:txBody>
                    <a:bodyPr/>
                    <a:lstStyle/>
                    <a:p>
                      <a:endParaRPr lang="ru-RU"/>
                    </a:p>
                  </a:txBody>
                  <a:tcPr/>
                </a:tc>
                <a:tc>
                  <a:txBody>
                    <a:bodyPr/>
                    <a:lstStyle/>
                    <a:p>
                      <a:pPr algn="ctr" fontAlgn="ctr"/>
                      <a:r>
                        <a:rPr lang="ru-RU" sz="1100" b="1" i="0" u="none" strike="noStrike">
                          <a:solidFill>
                            <a:srgbClr val="000000"/>
                          </a:solidFill>
                          <a:effectLst/>
                          <a:latin typeface="Calibri" panose="020F0502020204030204" pitchFamily="34" charset="0"/>
                        </a:rPr>
                        <a:t>План </a:t>
                      </a:r>
                      <a:br>
                        <a:rPr lang="ru-RU" sz="1100" b="1" i="0" u="none" strike="noStrike">
                          <a:solidFill>
                            <a:srgbClr val="000000"/>
                          </a:solidFill>
                          <a:effectLst/>
                          <a:latin typeface="Calibri" panose="020F0502020204030204" pitchFamily="34" charset="0"/>
                        </a:rPr>
                      </a:br>
                      <a:r>
                        <a:rPr lang="ru-RU" sz="1100" b="1" i="0" u="none" strike="noStrike">
                          <a:solidFill>
                            <a:srgbClr val="000000"/>
                          </a:solidFill>
                          <a:effectLst/>
                          <a:latin typeface="Calibri" panose="020F0502020204030204" pitchFamily="34" charset="0"/>
                        </a:rPr>
                        <a:t>(отчет об исполнении бюджета)</a:t>
                      </a:r>
                    </a:p>
                  </a:txBody>
                  <a:tcPr marL="6036" marR="6036" marT="60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Calibri" panose="020F0502020204030204" pitchFamily="34" charset="0"/>
                        </a:rPr>
                        <a:t>Факт </a:t>
                      </a:r>
                      <a:br>
                        <a:rPr lang="ru-RU" sz="1100" b="1" i="0" u="none" strike="noStrike">
                          <a:solidFill>
                            <a:srgbClr val="000000"/>
                          </a:solidFill>
                          <a:effectLst/>
                          <a:latin typeface="Calibri" panose="020F0502020204030204" pitchFamily="34" charset="0"/>
                        </a:rPr>
                      </a:br>
                      <a:r>
                        <a:rPr lang="ru-RU" sz="1100" b="1" i="0" u="none" strike="noStrike">
                          <a:solidFill>
                            <a:srgbClr val="000000"/>
                          </a:solidFill>
                          <a:effectLst/>
                          <a:latin typeface="Calibri" panose="020F0502020204030204" pitchFamily="34" charset="0"/>
                        </a:rPr>
                        <a:t>(отчет об исполнении бюджета)</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Calibri" panose="020F0502020204030204" pitchFamily="34" charset="0"/>
                        </a:rPr>
                        <a:t>% исполнения</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52971685"/>
                  </a:ext>
                </a:extLst>
              </a:tr>
              <a:tr h="162722">
                <a:tc>
                  <a:txBody>
                    <a:bodyPr/>
                    <a:lstStyle/>
                    <a:p>
                      <a:pPr algn="l" fontAlgn="b"/>
                      <a:r>
                        <a:rPr lang="ru-RU" sz="1100" b="1" i="0" u="none" strike="noStrike" dirty="0">
                          <a:solidFill>
                            <a:srgbClr val="000000"/>
                          </a:solidFill>
                          <a:effectLst/>
                          <a:latin typeface="Calibri" panose="020F0502020204030204" pitchFamily="34" charset="0"/>
                        </a:rPr>
                        <a:t>Общегосударственные вопросы</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1 539,8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2 390,4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2 024,3</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84,7</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910734718"/>
                  </a:ext>
                </a:extLst>
              </a:tr>
              <a:tr h="317766">
                <a:tc>
                  <a:txBody>
                    <a:bodyPr/>
                    <a:lstStyle/>
                    <a:p>
                      <a:pPr algn="l" fontAlgn="b"/>
                      <a:r>
                        <a:rPr lang="ru-RU" sz="1100" b="0" i="0" u="none" strike="noStrike" dirty="0">
                          <a:solidFill>
                            <a:srgbClr val="000000"/>
                          </a:solidFill>
                          <a:effectLst/>
                          <a:latin typeface="Calibri" panose="020F0502020204030204" pitchFamily="34" charset="0"/>
                        </a:rPr>
                        <a:t>Функционирование высшего должностного лица субъекта Российской Федерации и муниципального образования</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7,3</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96,1</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334154537"/>
                  </a:ext>
                </a:extLst>
              </a:tr>
              <a:tr h="472812">
                <a:tc>
                  <a:txBody>
                    <a:bodyPr/>
                    <a:lstStyle/>
                    <a:p>
                      <a:pPr algn="l" fontAlgn="b"/>
                      <a:r>
                        <a:rPr lang="ru-RU" sz="1100" b="0" i="0" u="none" strike="noStrike" dirty="0">
                          <a:solidFill>
                            <a:srgbClr val="000000"/>
                          </a:solidFill>
                          <a:effectLst/>
                          <a:latin typeface="Calibri" panose="020F0502020204030204"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16,0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18,3</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17,9</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97,8</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212744943"/>
                  </a:ext>
                </a:extLst>
              </a:tr>
              <a:tr h="498965">
                <a:tc>
                  <a:txBody>
                    <a:bodyPr/>
                    <a:lstStyle/>
                    <a:p>
                      <a:pPr algn="l" fontAlgn="b"/>
                      <a:r>
                        <a:rPr lang="ru-RU" sz="1100" b="0" i="0" u="none" strike="noStrike">
                          <a:solidFill>
                            <a:srgbClr val="000000"/>
                          </a:solidFill>
                          <a:effectLst/>
                          <a:latin typeface="Calibri" panose="020F0502020204030204"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495,9</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560,0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536,5</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95,8</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871301714"/>
                  </a:ext>
                </a:extLst>
              </a:tr>
              <a:tr h="472812">
                <a:tc>
                  <a:txBody>
                    <a:bodyPr/>
                    <a:lstStyle/>
                    <a:p>
                      <a:pPr algn="l" fontAlgn="b"/>
                      <a:r>
                        <a:rPr lang="ru-RU" sz="1100" b="0" i="0" u="none" strike="noStrike">
                          <a:solidFill>
                            <a:srgbClr val="000000"/>
                          </a:solidFill>
                          <a:effectLst/>
                          <a:latin typeface="Calibri" panose="020F0502020204030204" pitchFamily="34" charset="0"/>
                        </a:rPr>
                        <a:t>Обеспечение деятельности финансовых, налоговых и таможенных органов и органов финансового (финансово-бюджетного) надзора</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65,1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70,6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69,1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97,9</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508213041"/>
                  </a:ext>
                </a:extLst>
              </a:tr>
              <a:tr h="184215">
                <a:tc>
                  <a:txBody>
                    <a:bodyPr/>
                    <a:lstStyle/>
                    <a:p>
                      <a:pPr algn="l" fontAlgn="b"/>
                      <a:r>
                        <a:rPr lang="ru-RU" sz="1100" b="0" i="0" u="none" strike="noStrike">
                          <a:solidFill>
                            <a:srgbClr val="000000"/>
                          </a:solidFill>
                          <a:effectLst/>
                          <a:latin typeface="Calibri" panose="020F0502020204030204" pitchFamily="34" charset="0"/>
                        </a:rPr>
                        <a:t>Обеспечение проведения выборов и референдумов</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16,6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16,4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98,8</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483813052"/>
                  </a:ext>
                </a:extLst>
              </a:tr>
              <a:tr h="162722">
                <a:tc>
                  <a:txBody>
                    <a:bodyPr/>
                    <a:lstStyle/>
                    <a:p>
                      <a:pPr algn="l" fontAlgn="b"/>
                      <a:r>
                        <a:rPr lang="ru-RU" sz="1100" b="0" i="0" u="none" strike="noStrike">
                          <a:solidFill>
                            <a:srgbClr val="000000"/>
                          </a:solidFill>
                          <a:effectLst/>
                          <a:latin typeface="Calibri" panose="020F0502020204030204" pitchFamily="34" charset="0"/>
                        </a:rPr>
                        <a:t>Резервные фонды</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100,6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80089505"/>
                  </a:ext>
                </a:extLst>
              </a:tr>
              <a:tr h="162722">
                <a:tc>
                  <a:txBody>
                    <a:bodyPr/>
                    <a:lstStyle/>
                    <a:p>
                      <a:pPr algn="l" fontAlgn="b"/>
                      <a:r>
                        <a:rPr lang="ru-RU" sz="1100" b="0" i="0" u="none" strike="noStrike">
                          <a:solidFill>
                            <a:srgbClr val="000000"/>
                          </a:solidFill>
                          <a:effectLst/>
                          <a:latin typeface="Calibri" panose="020F0502020204030204" pitchFamily="34" charset="0"/>
                        </a:rPr>
                        <a:t>Другие общегосударственные вопросы</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948,2</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1 616,7</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1 377,1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85,2</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197638775"/>
                  </a:ext>
                </a:extLst>
              </a:tr>
              <a:tr h="162722">
                <a:tc>
                  <a:txBody>
                    <a:bodyPr/>
                    <a:lstStyle/>
                    <a:p>
                      <a:pPr algn="l" fontAlgn="b"/>
                      <a:r>
                        <a:rPr lang="ru-RU" sz="1100" b="1" i="0" u="none" strike="noStrike">
                          <a:solidFill>
                            <a:srgbClr val="000000"/>
                          </a:solidFill>
                          <a:effectLst/>
                          <a:latin typeface="Calibri" panose="020F0502020204030204" pitchFamily="34" charset="0"/>
                        </a:rPr>
                        <a:t>Национальная оборона</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3,8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dirty="0">
                          <a:solidFill>
                            <a:srgbClr val="000000"/>
                          </a:solidFill>
                          <a:effectLst/>
                          <a:latin typeface="Calibri" panose="020F0502020204030204" pitchFamily="34" charset="0"/>
                        </a:rPr>
                        <a:t>100,1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100,0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99,9</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1711416"/>
                  </a:ext>
                </a:extLst>
              </a:tr>
              <a:tr h="162722">
                <a:tc>
                  <a:txBody>
                    <a:bodyPr/>
                    <a:lstStyle/>
                    <a:p>
                      <a:pPr algn="l" fontAlgn="b"/>
                      <a:r>
                        <a:rPr lang="ru-RU" sz="1100" b="0" i="0" u="none" strike="noStrike">
                          <a:solidFill>
                            <a:srgbClr val="000000"/>
                          </a:solidFill>
                          <a:effectLst/>
                          <a:latin typeface="Calibri" panose="020F0502020204030204" pitchFamily="34" charset="0"/>
                        </a:rPr>
                        <a:t>Мобилизационная подготовка экономики</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3,8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100,1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99,9</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684819744"/>
                  </a:ext>
                </a:extLst>
              </a:tr>
              <a:tr h="317766">
                <a:tc>
                  <a:txBody>
                    <a:bodyPr/>
                    <a:lstStyle/>
                    <a:p>
                      <a:pPr algn="l" fontAlgn="b"/>
                      <a:r>
                        <a:rPr lang="ru-RU" sz="1100" b="1" i="0" u="none" strike="noStrike">
                          <a:solidFill>
                            <a:srgbClr val="000000"/>
                          </a:solidFill>
                          <a:effectLst/>
                          <a:latin typeface="Calibri" panose="020F0502020204030204" pitchFamily="34" charset="0"/>
                        </a:rPr>
                        <a:t>Национальная безопасность и правоохранительная деятельность</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172,6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dirty="0">
                          <a:solidFill>
                            <a:srgbClr val="000000"/>
                          </a:solidFill>
                          <a:effectLst/>
                          <a:latin typeface="Calibri" panose="020F0502020204030204" pitchFamily="34" charset="0"/>
                        </a:rPr>
                        <a:t>265,3</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dirty="0">
                          <a:solidFill>
                            <a:srgbClr val="000000"/>
                          </a:solidFill>
                          <a:effectLst/>
                          <a:latin typeface="Calibri" panose="020F0502020204030204" pitchFamily="34" charset="0"/>
                        </a:rPr>
                        <a:t>255,5</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0" i="0" u="none" strike="noStrike">
                          <a:solidFill>
                            <a:srgbClr val="000000"/>
                          </a:solidFill>
                          <a:effectLst/>
                          <a:latin typeface="Calibri" panose="020F0502020204030204" pitchFamily="34" charset="0"/>
                        </a:rPr>
                        <a:t>96,3</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863138414"/>
                  </a:ext>
                </a:extLst>
              </a:tr>
              <a:tr h="162722">
                <a:tc>
                  <a:txBody>
                    <a:bodyPr/>
                    <a:lstStyle/>
                    <a:p>
                      <a:pPr algn="l" fontAlgn="b"/>
                      <a:r>
                        <a:rPr lang="ru-RU" sz="1100" b="0" i="0" u="none" strike="noStrike">
                          <a:solidFill>
                            <a:srgbClr val="000000"/>
                          </a:solidFill>
                          <a:effectLst/>
                          <a:latin typeface="Calibri" panose="020F0502020204030204" pitchFamily="34" charset="0"/>
                        </a:rPr>
                        <a:t>Гражданская оборона</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0,8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301890417"/>
                  </a:ext>
                </a:extLst>
              </a:tr>
              <a:tr h="472812">
                <a:tc>
                  <a:txBody>
                    <a:bodyPr/>
                    <a:lstStyle/>
                    <a:p>
                      <a:pPr algn="l" fontAlgn="b"/>
                      <a:r>
                        <a:rPr lang="ru-RU" sz="1100" b="0" i="0" u="none" strike="noStrike">
                          <a:solidFill>
                            <a:srgbClr val="000000"/>
                          </a:solidFill>
                          <a:effectLst/>
                          <a:latin typeface="Calibri" panose="020F0502020204030204" pitchFamily="34" charset="0"/>
                        </a:rPr>
                        <a:t>Защита населения и территории от чрезвычайных ситуаций природного и техногенного характера, пожарная безопасность</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127,9</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138,7</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138,7</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970802151"/>
                  </a:ext>
                </a:extLst>
              </a:tr>
              <a:tr h="317766">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национальной безопасности и правоохранительной деятельности</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43,9</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125,8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116,0</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92,2</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228464664"/>
                  </a:ext>
                </a:extLst>
              </a:tr>
              <a:tr h="162722">
                <a:tc>
                  <a:txBody>
                    <a:bodyPr/>
                    <a:lstStyle/>
                    <a:p>
                      <a:pPr algn="l" fontAlgn="b"/>
                      <a:r>
                        <a:rPr lang="ru-RU" sz="1100" b="1" i="0" u="none" strike="noStrike">
                          <a:solidFill>
                            <a:srgbClr val="000000"/>
                          </a:solidFill>
                          <a:effectLst/>
                          <a:latin typeface="Calibri" panose="020F0502020204030204" pitchFamily="34" charset="0"/>
                        </a:rPr>
                        <a:t>Национальная экономика</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1 419,4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1 157,1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dirty="0">
                          <a:solidFill>
                            <a:srgbClr val="000000"/>
                          </a:solidFill>
                          <a:effectLst/>
                          <a:latin typeface="Calibri" panose="020F0502020204030204" pitchFamily="34" charset="0"/>
                        </a:rPr>
                        <a:t>1 114,5</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96,3</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792969968"/>
                  </a:ext>
                </a:extLst>
              </a:tr>
              <a:tr h="162722">
                <a:tc>
                  <a:txBody>
                    <a:bodyPr/>
                    <a:lstStyle/>
                    <a:p>
                      <a:pPr algn="l" fontAlgn="b"/>
                      <a:r>
                        <a:rPr lang="ru-RU" sz="1100" b="0" i="0" u="none" strike="noStrike">
                          <a:solidFill>
                            <a:srgbClr val="000000"/>
                          </a:solidFill>
                          <a:effectLst/>
                          <a:latin typeface="Calibri" panose="020F0502020204030204" pitchFamily="34" charset="0"/>
                        </a:rPr>
                        <a:t>Сельское хозяйство и рыболовство</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7,2</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5,7</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98,3</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536186264"/>
                  </a:ext>
                </a:extLst>
              </a:tr>
              <a:tr h="162722">
                <a:tc>
                  <a:txBody>
                    <a:bodyPr/>
                    <a:lstStyle/>
                    <a:p>
                      <a:pPr algn="l" fontAlgn="b"/>
                      <a:r>
                        <a:rPr lang="ru-RU" sz="1100" b="0" i="0" u="none" strike="noStrike">
                          <a:solidFill>
                            <a:srgbClr val="000000"/>
                          </a:solidFill>
                          <a:effectLst/>
                          <a:latin typeface="Calibri" panose="020F0502020204030204" pitchFamily="34" charset="0"/>
                        </a:rPr>
                        <a:t>Водное хозяйство</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37,5</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35,9</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95,7</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521461277"/>
                  </a:ext>
                </a:extLst>
              </a:tr>
              <a:tr h="162722">
                <a:tc>
                  <a:txBody>
                    <a:bodyPr/>
                    <a:lstStyle/>
                    <a:p>
                      <a:pPr algn="l" fontAlgn="b"/>
                      <a:r>
                        <a:rPr lang="ru-RU" sz="1100" b="0" i="0" u="none" strike="noStrike">
                          <a:solidFill>
                            <a:srgbClr val="000000"/>
                          </a:solidFill>
                          <a:effectLst/>
                          <a:latin typeface="Calibri" panose="020F0502020204030204" pitchFamily="34" charset="0"/>
                        </a:rPr>
                        <a:t>Транспорт</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32,7</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61,1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58,6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95,9</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358631797"/>
                  </a:ext>
                </a:extLst>
              </a:tr>
              <a:tr h="162722">
                <a:tc>
                  <a:txBody>
                    <a:bodyPr/>
                    <a:lstStyle/>
                    <a:p>
                      <a:pPr algn="l" fontAlgn="b"/>
                      <a:r>
                        <a:rPr lang="ru-RU" sz="1100" b="0" i="0" u="none" strike="noStrike">
                          <a:solidFill>
                            <a:srgbClr val="000000"/>
                          </a:solidFill>
                          <a:effectLst/>
                          <a:latin typeface="Calibri" panose="020F0502020204030204" pitchFamily="34" charset="0"/>
                        </a:rPr>
                        <a:t>Дорожное хозяйство (дорожные фонды)</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1 335,2</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1 026,6</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993,8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96,8</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502420926"/>
                  </a:ext>
                </a:extLst>
              </a:tr>
              <a:tr h="162722">
                <a:tc>
                  <a:txBody>
                    <a:bodyPr/>
                    <a:lstStyle/>
                    <a:p>
                      <a:pPr algn="l" fontAlgn="b"/>
                      <a:r>
                        <a:rPr lang="ru-RU" sz="1100" b="0" i="0" u="none" strike="noStrike">
                          <a:solidFill>
                            <a:srgbClr val="000000"/>
                          </a:solidFill>
                          <a:effectLst/>
                          <a:latin typeface="Calibri" panose="020F0502020204030204" pitchFamily="34" charset="0"/>
                        </a:rPr>
                        <a:t>Связь и информатика</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29,5</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21,8</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18,1</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83,0</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035249965"/>
                  </a:ext>
                </a:extLst>
              </a:tr>
              <a:tr h="168959">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национальной экономики</a:t>
                      </a:r>
                    </a:p>
                  </a:txBody>
                  <a:tcPr marL="6036" marR="6036" marT="60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4,3</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2,4</a:t>
                      </a:r>
                    </a:p>
                  </a:txBody>
                  <a:tcPr marL="6036" marR="6036" marT="6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dirty="0">
                          <a:solidFill>
                            <a:srgbClr val="000000"/>
                          </a:solidFill>
                          <a:effectLst/>
                          <a:latin typeface="Calibri" panose="020F0502020204030204" pitchFamily="34" charset="0"/>
                        </a:rPr>
                        <a:t>55,8</a:t>
                      </a:r>
                    </a:p>
                  </a:txBody>
                  <a:tcPr marL="6036" marR="6036" marT="60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445046529"/>
                  </a:ext>
                </a:extLst>
              </a:tr>
            </a:tbl>
          </a:graphicData>
        </a:graphic>
      </p:graphicFrame>
    </p:spTree>
    <p:extLst>
      <p:ext uri="{BB962C8B-B14F-4D97-AF65-F5344CB8AC3E}">
        <p14:creationId xmlns:p14="http://schemas.microsoft.com/office/powerpoint/2010/main" val="194971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07054D-DB3F-492C-B559-BCA502FB02C9}"/>
              </a:ext>
            </a:extLst>
          </p:cNvPr>
          <p:cNvSpPr txBox="1"/>
          <p:nvPr/>
        </p:nvSpPr>
        <p:spPr>
          <a:xfrm>
            <a:off x="251520" y="0"/>
            <a:ext cx="8784976" cy="584775"/>
          </a:xfrm>
          <a:prstGeom prst="rect">
            <a:avLst/>
          </a:prstGeom>
          <a:noFill/>
        </p:spPr>
        <p:txBody>
          <a:bodyPr wrap="square" rtlCol="0">
            <a:spAutoFit/>
          </a:bodyPr>
          <a:lstStyle/>
          <a:p>
            <a:pPr algn="ctr"/>
            <a:r>
              <a:rPr lang="ru-RU" sz="1600" b="1" dirty="0">
                <a:solidFill>
                  <a:srgbClr val="003399"/>
                </a:solidFill>
              </a:rPr>
              <a:t>Сведения о расходах бюджета по разделам и подразделам классификации расходов бюджета за 2022 год</a:t>
            </a:r>
            <a:r>
              <a:rPr lang="en-US" sz="1600" b="1" dirty="0">
                <a:solidFill>
                  <a:srgbClr val="003399"/>
                </a:solidFill>
              </a:rPr>
              <a:t> (</a:t>
            </a:r>
            <a:r>
              <a:rPr lang="ru-RU" sz="1600" b="1" dirty="0" err="1">
                <a:solidFill>
                  <a:srgbClr val="003399"/>
                </a:solidFill>
              </a:rPr>
              <a:t>млн.руб</a:t>
            </a:r>
            <a:r>
              <a:rPr lang="ru-RU" sz="1600" b="1" dirty="0">
                <a:solidFill>
                  <a:srgbClr val="003399"/>
                </a:solidFill>
              </a:rPr>
              <a:t>.)</a:t>
            </a:r>
          </a:p>
        </p:txBody>
      </p:sp>
      <p:graphicFrame>
        <p:nvGraphicFramePr>
          <p:cNvPr id="6" name="Таблица 5">
            <a:extLst>
              <a:ext uri="{FF2B5EF4-FFF2-40B4-BE49-F238E27FC236}">
                <a16:creationId xmlns:a16="http://schemas.microsoft.com/office/drawing/2014/main" id="{0C5FB17B-B3F0-49CE-8E53-D08A35F5BC0E}"/>
              </a:ext>
            </a:extLst>
          </p:cNvPr>
          <p:cNvGraphicFramePr>
            <a:graphicFrameLocks noGrp="1"/>
          </p:cNvGraphicFramePr>
          <p:nvPr>
            <p:extLst>
              <p:ext uri="{D42A27DB-BD31-4B8C-83A1-F6EECF244321}">
                <p14:modId xmlns:p14="http://schemas.microsoft.com/office/powerpoint/2010/main" val="6110536"/>
              </p:ext>
            </p:extLst>
          </p:nvPr>
        </p:nvGraphicFramePr>
        <p:xfrm>
          <a:off x="107504" y="581613"/>
          <a:ext cx="8928990" cy="6192695"/>
        </p:xfrm>
        <a:graphic>
          <a:graphicData uri="http://schemas.openxmlformats.org/drawingml/2006/table">
            <a:tbl>
              <a:tblPr/>
              <a:tblGrid>
                <a:gridCol w="4185889">
                  <a:extLst>
                    <a:ext uri="{9D8B030D-6E8A-4147-A177-3AD203B41FA5}">
                      <a16:colId xmlns:a16="http://schemas.microsoft.com/office/drawing/2014/main" val="3542779766"/>
                    </a:ext>
                  </a:extLst>
                </a:gridCol>
                <a:gridCol w="1168786">
                  <a:extLst>
                    <a:ext uri="{9D8B030D-6E8A-4147-A177-3AD203B41FA5}">
                      <a16:colId xmlns:a16="http://schemas.microsoft.com/office/drawing/2014/main" val="1334446314"/>
                    </a:ext>
                  </a:extLst>
                </a:gridCol>
                <a:gridCol w="1155198">
                  <a:extLst>
                    <a:ext uri="{9D8B030D-6E8A-4147-A177-3AD203B41FA5}">
                      <a16:colId xmlns:a16="http://schemas.microsoft.com/office/drawing/2014/main" val="3639356913"/>
                    </a:ext>
                  </a:extLst>
                </a:gridCol>
                <a:gridCol w="1195968">
                  <a:extLst>
                    <a:ext uri="{9D8B030D-6E8A-4147-A177-3AD203B41FA5}">
                      <a16:colId xmlns:a16="http://schemas.microsoft.com/office/drawing/2014/main" val="625924897"/>
                    </a:ext>
                  </a:extLst>
                </a:gridCol>
                <a:gridCol w="1223149">
                  <a:extLst>
                    <a:ext uri="{9D8B030D-6E8A-4147-A177-3AD203B41FA5}">
                      <a16:colId xmlns:a16="http://schemas.microsoft.com/office/drawing/2014/main" val="588492310"/>
                    </a:ext>
                  </a:extLst>
                </a:gridCol>
              </a:tblGrid>
              <a:tr h="203185">
                <a:tc>
                  <a:txBody>
                    <a:bodyPr/>
                    <a:lstStyle/>
                    <a:p>
                      <a:pPr algn="l" fontAlgn="b"/>
                      <a:r>
                        <a:rPr lang="ru-RU" sz="1100" b="1" i="0" u="none" strike="noStrike">
                          <a:solidFill>
                            <a:srgbClr val="000000"/>
                          </a:solidFill>
                          <a:effectLst/>
                          <a:latin typeface="Calibri" panose="020F0502020204030204" pitchFamily="34" charset="0"/>
                        </a:rPr>
                        <a:t>Жилищно-коммунальное хозяйство</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1 846,2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2 926,0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2 884,9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98,6</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43544241"/>
                  </a:ext>
                </a:extLst>
              </a:tr>
              <a:tr h="203185">
                <a:tc>
                  <a:txBody>
                    <a:bodyPr/>
                    <a:lstStyle/>
                    <a:p>
                      <a:pPr algn="l" fontAlgn="b"/>
                      <a:r>
                        <a:rPr lang="ru-RU" sz="1100" b="0" i="0" u="none" strike="noStrike">
                          <a:solidFill>
                            <a:srgbClr val="000000"/>
                          </a:solidFill>
                          <a:effectLst/>
                          <a:latin typeface="Calibri" panose="020F0502020204030204" pitchFamily="34" charset="0"/>
                        </a:rPr>
                        <a:t>Жилищное хозяйство</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141,2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140,4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132,6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94,4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385744692"/>
                  </a:ext>
                </a:extLst>
              </a:tr>
              <a:tr h="203185">
                <a:tc>
                  <a:txBody>
                    <a:bodyPr/>
                    <a:lstStyle/>
                    <a:p>
                      <a:pPr algn="l" fontAlgn="b"/>
                      <a:r>
                        <a:rPr lang="ru-RU" sz="1100" b="0" i="0" u="none" strike="noStrike">
                          <a:solidFill>
                            <a:srgbClr val="000000"/>
                          </a:solidFill>
                          <a:effectLst/>
                          <a:latin typeface="Calibri" panose="020F0502020204030204" pitchFamily="34" charset="0"/>
                        </a:rPr>
                        <a:t>Коммунальное хозяйство</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677,0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425,8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408,2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95,9</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008375942"/>
                  </a:ext>
                </a:extLst>
              </a:tr>
              <a:tr h="203185">
                <a:tc>
                  <a:txBody>
                    <a:bodyPr/>
                    <a:lstStyle/>
                    <a:p>
                      <a:pPr algn="l" fontAlgn="b"/>
                      <a:r>
                        <a:rPr lang="ru-RU" sz="1100" b="0" i="0" u="none" strike="noStrike">
                          <a:solidFill>
                            <a:srgbClr val="000000"/>
                          </a:solidFill>
                          <a:effectLst/>
                          <a:latin typeface="Calibri" panose="020F0502020204030204" pitchFamily="34" charset="0"/>
                        </a:rPr>
                        <a:t>Благоустройство</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1 028,0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2 359,1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2 344,0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889989096"/>
                  </a:ext>
                </a:extLst>
              </a:tr>
              <a:tr h="231602">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жилищно-коммунального хозяйства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14,3</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245226566"/>
                  </a:ext>
                </a:extLst>
              </a:tr>
              <a:tr h="203185">
                <a:tc>
                  <a:txBody>
                    <a:bodyPr/>
                    <a:lstStyle/>
                    <a:p>
                      <a:pPr algn="l" fontAlgn="b"/>
                      <a:r>
                        <a:rPr lang="ru-RU" sz="1100" b="1" i="0" u="none" strike="noStrike">
                          <a:solidFill>
                            <a:srgbClr val="000000"/>
                          </a:solidFill>
                          <a:effectLst/>
                          <a:latin typeface="Calibri" panose="020F0502020204030204" pitchFamily="34" charset="0"/>
                        </a:rPr>
                        <a:t>Охрана окружающей среды</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8,3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0,9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56,3</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789814481"/>
                  </a:ext>
                </a:extLst>
              </a:tr>
              <a:tr h="405660">
                <a:tc>
                  <a:txBody>
                    <a:bodyPr/>
                    <a:lstStyle/>
                    <a:p>
                      <a:pPr algn="l" fontAlgn="b"/>
                      <a:r>
                        <a:rPr lang="ru-RU" sz="1100" b="0" i="0" u="none" strike="noStrike">
                          <a:solidFill>
                            <a:srgbClr val="000000"/>
                          </a:solidFill>
                          <a:effectLst/>
                          <a:latin typeface="Calibri" panose="020F0502020204030204" pitchFamily="34" charset="0"/>
                        </a:rPr>
                        <a:t>Охрана объектов растительного и животного мира и среды их обитания</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552086794"/>
                  </a:ext>
                </a:extLst>
              </a:tr>
              <a:tr h="241549">
                <a:tc>
                  <a:txBody>
                    <a:bodyPr/>
                    <a:lstStyle/>
                    <a:p>
                      <a:pPr algn="l" fontAlgn="b"/>
                      <a:r>
                        <a:rPr lang="ru-RU" sz="1100" b="0" i="0" u="none" strike="noStrike" dirty="0">
                          <a:solidFill>
                            <a:srgbClr val="000000"/>
                          </a:solidFill>
                          <a:effectLst/>
                          <a:latin typeface="Calibri" panose="020F0502020204030204" pitchFamily="34" charset="0"/>
                        </a:rPr>
                        <a:t>Другие вопросы в области охраны окружающей среды</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41,7</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636292052"/>
                  </a:ext>
                </a:extLst>
              </a:tr>
              <a:tr h="203185">
                <a:tc>
                  <a:txBody>
                    <a:bodyPr/>
                    <a:lstStyle/>
                    <a:p>
                      <a:pPr algn="l" fontAlgn="b"/>
                      <a:r>
                        <a:rPr lang="ru-RU" sz="1100" b="1" i="0" u="none" strike="noStrike">
                          <a:solidFill>
                            <a:srgbClr val="000000"/>
                          </a:solidFill>
                          <a:effectLst/>
                          <a:latin typeface="Calibri" panose="020F0502020204030204" pitchFamily="34" charset="0"/>
                        </a:rPr>
                        <a:t>Образование</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10 904,4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14 423,7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14 325,1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99,3</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382397025"/>
                  </a:ext>
                </a:extLst>
              </a:tr>
              <a:tr h="203185">
                <a:tc>
                  <a:txBody>
                    <a:bodyPr/>
                    <a:lstStyle/>
                    <a:p>
                      <a:pPr algn="l" fontAlgn="b"/>
                      <a:r>
                        <a:rPr lang="ru-RU" sz="1100" b="0" i="0" u="none" strike="noStrike">
                          <a:solidFill>
                            <a:srgbClr val="000000"/>
                          </a:solidFill>
                          <a:effectLst/>
                          <a:latin typeface="Calibri" panose="020F0502020204030204" pitchFamily="34" charset="0"/>
                        </a:rPr>
                        <a:t>Дошкольное образование</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3 845,9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5 159,3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5 145,1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99,7</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53669684"/>
                  </a:ext>
                </a:extLst>
              </a:tr>
              <a:tr h="203185">
                <a:tc>
                  <a:txBody>
                    <a:bodyPr/>
                    <a:lstStyle/>
                    <a:p>
                      <a:pPr algn="l" fontAlgn="b"/>
                      <a:r>
                        <a:rPr lang="ru-RU" sz="1100" b="0" i="0" u="none" strike="noStrike">
                          <a:solidFill>
                            <a:srgbClr val="000000"/>
                          </a:solidFill>
                          <a:effectLst/>
                          <a:latin typeface="Calibri" panose="020F0502020204030204" pitchFamily="34" charset="0"/>
                        </a:rPr>
                        <a:t>Общее образование</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6 482,1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8 472,4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8 398,4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99,1</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214731280"/>
                  </a:ext>
                </a:extLst>
              </a:tr>
              <a:tr h="203185">
                <a:tc>
                  <a:txBody>
                    <a:bodyPr/>
                    <a:lstStyle/>
                    <a:p>
                      <a:pPr algn="l" fontAlgn="b"/>
                      <a:r>
                        <a:rPr lang="ru-RU" sz="1100" b="0" i="0" u="none" strike="noStrike">
                          <a:solidFill>
                            <a:srgbClr val="000000"/>
                          </a:solidFill>
                          <a:effectLst/>
                          <a:latin typeface="Calibri" panose="020F0502020204030204" pitchFamily="34" charset="0"/>
                        </a:rPr>
                        <a:t>Дополнительное образование детей</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390,7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568,2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561,8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98,9</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874360234"/>
                  </a:ext>
                </a:extLst>
              </a:tr>
              <a:tr h="405660">
                <a:tc>
                  <a:txBody>
                    <a:bodyPr/>
                    <a:lstStyle/>
                    <a:p>
                      <a:pPr algn="l" fontAlgn="b"/>
                      <a:r>
                        <a:rPr lang="ru-RU" sz="1100" b="0" i="0" u="none" strike="noStrike">
                          <a:solidFill>
                            <a:srgbClr val="000000"/>
                          </a:solidFill>
                          <a:effectLst/>
                          <a:latin typeface="Calibri" panose="020F0502020204030204" pitchFamily="34" charset="0"/>
                        </a:rPr>
                        <a:t>Профессиональная подготовка, переподготовка и повышение квалификации</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85,7</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212027424"/>
                  </a:ext>
                </a:extLst>
              </a:tr>
              <a:tr h="203185">
                <a:tc>
                  <a:txBody>
                    <a:bodyPr/>
                    <a:lstStyle/>
                    <a:p>
                      <a:pPr algn="l" fontAlgn="b"/>
                      <a:r>
                        <a:rPr lang="ru-RU" sz="1100" b="0" i="0" u="none" strike="noStrike">
                          <a:solidFill>
                            <a:srgbClr val="000000"/>
                          </a:solidFill>
                          <a:effectLst/>
                          <a:latin typeface="Calibri" panose="020F0502020204030204" pitchFamily="34" charset="0"/>
                        </a:rPr>
                        <a:t>Молодежная политика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44,8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42,9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42,9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012081126"/>
                  </a:ext>
                </a:extLst>
              </a:tr>
              <a:tr h="203185">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образования</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140,1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180,2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176,3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97,8</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3723332650"/>
                  </a:ext>
                </a:extLst>
              </a:tr>
              <a:tr h="203185">
                <a:tc>
                  <a:txBody>
                    <a:bodyPr/>
                    <a:lstStyle/>
                    <a:p>
                      <a:pPr algn="l" fontAlgn="b"/>
                      <a:r>
                        <a:rPr lang="ru-RU" sz="1100" b="1" i="0" u="none" strike="noStrike">
                          <a:solidFill>
                            <a:srgbClr val="000000"/>
                          </a:solidFill>
                          <a:effectLst/>
                          <a:latin typeface="Calibri" panose="020F0502020204030204" pitchFamily="34" charset="0"/>
                        </a:rPr>
                        <a:t>Культура, кинематография</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769,9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459,2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458,4</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99,8</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487176066"/>
                  </a:ext>
                </a:extLst>
              </a:tr>
              <a:tr h="203185">
                <a:tc>
                  <a:txBody>
                    <a:bodyPr/>
                    <a:lstStyle/>
                    <a:p>
                      <a:pPr algn="l" fontAlgn="b"/>
                      <a:r>
                        <a:rPr lang="ru-RU" sz="1100" b="0" i="0" u="none" strike="noStrike">
                          <a:solidFill>
                            <a:srgbClr val="000000"/>
                          </a:solidFill>
                          <a:effectLst/>
                          <a:latin typeface="Calibri" panose="020F0502020204030204" pitchFamily="34" charset="0"/>
                        </a:rPr>
                        <a:t>Культура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752,6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440,0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439,9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393614590"/>
                  </a:ext>
                </a:extLst>
              </a:tr>
              <a:tr h="197317">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культуры, кинематографии</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17,3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19,2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96,4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134140630"/>
                  </a:ext>
                </a:extLst>
              </a:tr>
              <a:tr h="203185">
                <a:tc>
                  <a:txBody>
                    <a:bodyPr/>
                    <a:lstStyle/>
                    <a:p>
                      <a:pPr algn="l" fontAlgn="b"/>
                      <a:r>
                        <a:rPr lang="ru-RU" sz="1100" b="1" i="0" u="none" strike="noStrike">
                          <a:solidFill>
                            <a:srgbClr val="000000"/>
                          </a:solidFill>
                          <a:effectLst/>
                          <a:latin typeface="Calibri" panose="020F0502020204030204" pitchFamily="34" charset="0"/>
                        </a:rPr>
                        <a:t>Социальная политика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467,9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564,3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551,3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97,7</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020758355"/>
                  </a:ext>
                </a:extLst>
              </a:tr>
              <a:tr h="203185">
                <a:tc>
                  <a:txBody>
                    <a:bodyPr/>
                    <a:lstStyle/>
                    <a:p>
                      <a:pPr algn="l" fontAlgn="b"/>
                      <a:r>
                        <a:rPr lang="ru-RU" sz="1100" b="0" i="0" u="none" strike="noStrike">
                          <a:solidFill>
                            <a:srgbClr val="000000"/>
                          </a:solidFill>
                          <a:effectLst/>
                          <a:latin typeface="Calibri" panose="020F0502020204030204" pitchFamily="34" charset="0"/>
                        </a:rPr>
                        <a:t>Пенсионное обеспечение</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307322930"/>
                  </a:ext>
                </a:extLst>
              </a:tr>
              <a:tr h="203185">
                <a:tc>
                  <a:txBody>
                    <a:bodyPr/>
                    <a:lstStyle/>
                    <a:p>
                      <a:pPr algn="l" fontAlgn="b"/>
                      <a:r>
                        <a:rPr lang="ru-RU" sz="1100" b="0" i="0" u="none" strike="noStrike">
                          <a:solidFill>
                            <a:srgbClr val="000000"/>
                          </a:solidFill>
                          <a:effectLst/>
                          <a:latin typeface="Calibri" panose="020F0502020204030204" pitchFamily="34" charset="0"/>
                        </a:rPr>
                        <a:t>Социальное обеспечение населения</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183,1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78,6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77,7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98,9</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217300584"/>
                  </a:ext>
                </a:extLst>
              </a:tr>
              <a:tr h="203185">
                <a:tc>
                  <a:txBody>
                    <a:bodyPr/>
                    <a:lstStyle/>
                    <a:p>
                      <a:pPr algn="l" fontAlgn="b"/>
                      <a:r>
                        <a:rPr lang="ru-RU" sz="1100" b="0" i="0" u="none" strike="noStrike">
                          <a:solidFill>
                            <a:srgbClr val="000000"/>
                          </a:solidFill>
                          <a:effectLst/>
                          <a:latin typeface="Calibri" panose="020F0502020204030204" pitchFamily="34" charset="0"/>
                        </a:rPr>
                        <a:t>Охрана семьи и детства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263,6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464,7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452,6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97,4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890247160"/>
                  </a:ext>
                </a:extLst>
              </a:tr>
              <a:tr h="203185">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социальной политики</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2,1</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100,0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706886002"/>
                  </a:ext>
                </a:extLst>
              </a:tr>
              <a:tr h="203185">
                <a:tc>
                  <a:txBody>
                    <a:bodyPr/>
                    <a:lstStyle/>
                    <a:p>
                      <a:pPr algn="l" fontAlgn="b"/>
                      <a:r>
                        <a:rPr lang="ru-RU" sz="1100" b="1" i="0" u="none" strike="noStrike">
                          <a:solidFill>
                            <a:srgbClr val="000000"/>
                          </a:solidFill>
                          <a:effectLst/>
                          <a:latin typeface="Calibri" panose="020F0502020204030204" pitchFamily="34" charset="0"/>
                        </a:rPr>
                        <a:t>Физическая культура и спорт</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653,0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891,0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885,6</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ru-RU" sz="1100" b="1" i="0" u="none" strike="noStrike">
                          <a:solidFill>
                            <a:srgbClr val="000000"/>
                          </a:solidFill>
                          <a:effectLst/>
                          <a:latin typeface="Calibri" panose="020F0502020204030204" pitchFamily="34" charset="0"/>
                        </a:rPr>
                        <a:t>99,4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075388394"/>
                  </a:ext>
                </a:extLst>
              </a:tr>
              <a:tr h="203185">
                <a:tc>
                  <a:txBody>
                    <a:bodyPr/>
                    <a:lstStyle/>
                    <a:p>
                      <a:pPr algn="l" fontAlgn="b"/>
                      <a:r>
                        <a:rPr lang="ru-RU" sz="1100" b="0" i="0" u="none" strike="noStrike">
                          <a:solidFill>
                            <a:srgbClr val="000000"/>
                          </a:solidFill>
                          <a:effectLst/>
                          <a:latin typeface="Calibri" panose="020F0502020204030204" pitchFamily="34" charset="0"/>
                        </a:rPr>
                        <a:t>Физическая культура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634,7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869,8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864,9</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99,4</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264826722"/>
                  </a:ext>
                </a:extLst>
              </a:tr>
              <a:tr h="203185">
                <a:tc>
                  <a:txBody>
                    <a:bodyPr/>
                    <a:lstStyle/>
                    <a:p>
                      <a:pPr algn="l" fontAlgn="b"/>
                      <a:r>
                        <a:rPr lang="ru-RU" sz="1100" b="0" i="0" u="none" strike="noStrike">
                          <a:solidFill>
                            <a:srgbClr val="000000"/>
                          </a:solidFill>
                          <a:effectLst/>
                          <a:latin typeface="Calibri" panose="020F0502020204030204" pitchFamily="34" charset="0"/>
                        </a:rPr>
                        <a:t>Спорт высших достижений</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1,8</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0,0</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441966151"/>
                  </a:ext>
                </a:extLst>
              </a:tr>
              <a:tr h="231602">
                <a:tc>
                  <a:txBody>
                    <a:bodyPr/>
                    <a:lstStyle/>
                    <a:p>
                      <a:pPr algn="l" fontAlgn="b"/>
                      <a:r>
                        <a:rPr lang="ru-RU" sz="1100" b="0" i="0" u="none" strike="noStrike">
                          <a:solidFill>
                            <a:srgbClr val="000000"/>
                          </a:solidFill>
                          <a:effectLst/>
                          <a:latin typeface="Calibri" panose="020F0502020204030204" pitchFamily="34" charset="0"/>
                        </a:rPr>
                        <a:t>Другие вопросы в области физической культуры и спорта</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16,5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21,2</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20,7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1100" b="0" i="0" u="none" strike="noStrike">
                          <a:solidFill>
                            <a:srgbClr val="000000"/>
                          </a:solidFill>
                          <a:effectLst/>
                          <a:latin typeface="Calibri" panose="020F0502020204030204" pitchFamily="34" charset="0"/>
                        </a:rPr>
                        <a:t>97,6</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4220185245"/>
                  </a:ext>
                </a:extLst>
              </a:tr>
              <a:tr h="212420">
                <a:tc>
                  <a:txBody>
                    <a:bodyPr/>
                    <a:lstStyle/>
                    <a:p>
                      <a:pPr algn="l" fontAlgn="b"/>
                      <a:r>
                        <a:rPr lang="ru-RU" sz="1100" b="1" i="0" u="none" strike="noStrike">
                          <a:solidFill>
                            <a:srgbClr val="000000"/>
                          </a:solidFill>
                          <a:effectLst/>
                          <a:latin typeface="Calibri" panose="020F0502020204030204" pitchFamily="34" charset="0"/>
                        </a:rPr>
                        <a:t>Итого</a:t>
                      </a:r>
                    </a:p>
                  </a:txBody>
                  <a:tcPr marL="7053" marR="7053" marT="705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Calibri" panose="020F0502020204030204" pitchFamily="34" charset="0"/>
                        </a:rPr>
                        <a:t>17 785,3</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Calibri" panose="020F0502020204030204" pitchFamily="34" charset="0"/>
                        </a:rPr>
                        <a:t>23 178,7</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Calibri" panose="020F0502020204030204" pitchFamily="34" charset="0"/>
                        </a:rPr>
                        <a:t>22 600,5</a:t>
                      </a:r>
                    </a:p>
                  </a:txBody>
                  <a:tcPr marL="7053" marR="7053" marT="7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dirty="0">
                          <a:solidFill>
                            <a:srgbClr val="000000"/>
                          </a:solidFill>
                          <a:effectLst/>
                          <a:latin typeface="Calibri" panose="020F0502020204030204" pitchFamily="34" charset="0"/>
                        </a:rPr>
                        <a:t>97,5</a:t>
                      </a:r>
                    </a:p>
                  </a:txBody>
                  <a:tcPr marL="7053" marR="7053" marT="705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45958699"/>
                  </a:ext>
                </a:extLst>
              </a:tr>
            </a:tbl>
          </a:graphicData>
        </a:graphic>
      </p:graphicFrame>
    </p:spTree>
    <p:extLst>
      <p:ext uri="{BB962C8B-B14F-4D97-AF65-F5344CB8AC3E}">
        <p14:creationId xmlns:p14="http://schemas.microsoft.com/office/powerpoint/2010/main" val="374859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784976" cy="338554"/>
          </a:xfrm>
          <a:prstGeom prst="rect">
            <a:avLst/>
          </a:prstGeom>
          <a:noFill/>
        </p:spPr>
        <p:txBody>
          <a:bodyPr wrap="square" rtlCol="0">
            <a:spAutoFit/>
          </a:bodyPr>
          <a:lstStyle/>
          <a:p>
            <a:pPr algn="ctr"/>
            <a:r>
              <a:rPr lang="ru-RU" sz="1600" b="1" dirty="0">
                <a:solidFill>
                  <a:srgbClr val="003399"/>
                </a:solidFill>
              </a:rPr>
              <a:t>Информация о расходах бюджета с учетом интересов целевых групп пользователей за 2022 год</a:t>
            </a:r>
          </a:p>
        </p:txBody>
      </p:sp>
      <p:graphicFrame>
        <p:nvGraphicFramePr>
          <p:cNvPr id="5" name="Таблица 4">
            <a:extLst>
              <a:ext uri="{FF2B5EF4-FFF2-40B4-BE49-F238E27FC236}">
                <a16:creationId xmlns:a16="http://schemas.microsoft.com/office/drawing/2014/main" id="{148563B9-4EED-40F4-866B-69AA0DC3067B}"/>
              </a:ext>
            </a:extLst>
          </p:cNvPr>
          <p:cNvGraphicFramePr>
            <a:graphicFrameLocks noGrp="1"/>
          </p:cNvGraphicFramePr>
          <p:nvPr>
            <p:extLst>
              <p:ext uri="{D42A27DB-BD31-4B8C-83A1-F6EECF244321}">
                <p14:modId xmlns:p14="http://schemas.microsoft.com/office/powerpoint/2010/main" val="3721620552"/>
              </p:ext>
            </p:extLst>
          </p:nvPr>
        </p:nvGraphicFramePr>
        <p:xfrm>
          <a:off x="107504" y="338554"/>
          <a:ext cx="8928992" cy="6417047"/>
        </p:xfrm>
        <a:graphic>
          <a:graphicData uri="http://schemas.openxmlformats.org/drawingml/2006/table">
            <a:tbl>
              <a:tblPr/>
              <a:tblGrid>
                <a:gridCol w="615793">
                  <a:extLst>
                    <a:ext uri="{9D8B030D-6E8A-4147-A177-3AD203B41FA5}">
                      <a16:colId xmlns:a16="http://schemas.microsoft.com/office/drawing/2014/main" val="1405182598"/>
                    </a:ext>
                  </a:extLst>
                </a:gridCol>
                <a:gridCol w="699181">
                  <a:extLst>
                    <a:ext uri="{9D8B030D-6E8A-4147-A177-3AD203B41FA5}">
                      <a16:colId xmlns:a16="http://schemas.microsoft.com/office/drawing/2014/main" val="2674532115"/>
                    </a:ext>
                  </a:extLst>
                </a:gridCol>
                <a:gridCol w="1648528">
                  <a:extLst>
                    <a:ext uri="{9D8B030D-6E8A-4147-A177-3AD203B41FA5}">
                      <a16:colId xmlns:a16="http://schemas.microsoft.com/office/drawing/2014/main" val="2739609978"/>
                    </a:ext>
                  </a:extLst>
                </a:gridCol>
                <a:gridCol w="2578632">
                  <a:extLst>
                    <a:ext uri="{9D8B030D-6E8A-4147-A177-3AD203B41FA5}">
                      <a16:colId xmlns:a16="http://schemas.microsoft.com/office/drawing/2014/main" val="4068378762"/>
                    </a:ext>
                  </a:extLst>
                </a:gridCol>
                <a:gridCol w="699181">
                  <a:extLst>
                    <a:ext uri="{9D8B030D-6E8A-4147-A177-3AD203B41FA5}">
                      <a16:colId xmlns:a16="http://schemas.microsoft.com/office/drawing/2014/main" val="887491422"/>
                    </a:ext>
                  </a:extLst>
                </a:gridCol>
                <a:gridCol w="583720">
                  <a:extLst>
                    <a:ext uri="{9D8B030D-6E8A-4147-A177-3AD203B41FA5}">
                      <a16:colId xmlns:a16="http://schemas.microsoft.com/office/drawing/2014/main" val="231824117"/>
                    </a:ext>
                  </a:extLst>
                </a:gridCol>
                <a:gridCol w="481088">
                  <a:extLst>
                    <a:ext uri="{9D8B030D-6E8A-4147-A177-3AD203B41FA5}">
                      <a16:colId xmlns:a16="http://schemas.microsoft.com/office/drawing/2014/main" val="1400134194"/>
                    </a:ext>
                  </a:extLst>
                </a:gridCol>
                <a:gridCol w="513160">
                  <a:extLst>
                    <a:ext uri="{9D8B030D-6E8A-4147-A177-3AD203B41FA5}">
                      <a16:colId xmlns:a16="http://schemas.microsoft.com/office/drawing/2014/main" val="59161739"/>
                    </a:ext>
                  </a:extLst>
                </a:gridCol>
                <a:gridCol w="551647">
                  <a:extLst>
                    <a:ext uri="{9D8B030D-6E8A-4147-A177-3AD203B41FA5}">
                      <a16:colId xmlns:a16="http://schemas.microsoft.com/office/drawing/2014/main" val="3678482804"/>
                    </a:ext>
                  </a:extLst>
                </a:gridCol>
                <a:gridCol w="558062">
                  <a:extLst>
                    <a:ext uri="{9D8B030D-6E8A-4147-A177-3AD203B41FA5}">
                      <a16:colId xmlns:a16="http://schemas.microsoft.com/office/drawing/2014/main" val="2446462778"/>
                    </a:ext>
                  </a:extLst>
                </a:gridCol>
              </a:tblGrid>
              <a:tr h="696364">
                <a:tc>
                  <a:txBody>
                    <a:bodyPr/>
                    <a:lstStyle/>
                    <a:p>
                      <a:pPr algn="ctr" fontAlgn="ctr"/>
                      <a:r>
                        <a:rPr lang="ru-RU" sz="800" b="1" i="0" u="none" strike="noStrike">
                          <a:solidFill>
                            <a:srgbClr val="215967"/>
                          </a:solidFill>
                          <a:effectLst/>
                          <a:latin typeface="Cambria" panose="02040503050406030204" pitchFamily="18" charset="0"/>
                        </a:rPr>
                        <a:t>Наименование муниципальной программы</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Наименование подпрограммы</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Целевая группа</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НПА, по которым установлены меры соц.поддержки</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Наименование меры социальной поддержки</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Размер поддержки (тыс. рублей)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Количество льготников (человек)</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Плановые  назначения на 2022 год (тыс. рублей)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Фактические  значения 2022 года (тыс. рублей)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fontAlgn="ctr"/>
                      <a:r>
                        <a:rPr lang="ru-RU" sz="800" b="1" i="0" u="none" strike="noStrike">
                          <a:solidFill>
                            <a:srgbClr val="215967"/>
                          </a:solidFill>
                          <a:effectLst/>
                          <a:latin typeface="Cambria" panose="02040503050406030204" pitchFamily="18" charset="0"/>
                        </a:rPr>
                        <a:t>% исполнеия плановых показателей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813886301"/>
                  </a:ext>
                </a:extLst>
              </a:tr>
              <a:tr h="871904">
                <a:tc>
                  <a:txBody>
                    <a:bodyPr/>
                    <a:lstStyle/>
                    <a:p>
                      <a:pPr algn="ctr" fontAlgn="ctr"/>
                      <a:r>
                        <a:rPr lang="ru-RU" sz="800" b="1" i="0" u="none" strike="noStrike">
                          <a:solidFill>
                            <a:srgbClr val="000000"/>
                          </a:solidFill>
                          <a:effectLst/>
                          <a:latin typeface="Calibri" panose="020F0502020204030204" pitchFamily="34" charset="0"/>
                        </a:rPr>
                        <a:t>Образование</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Дошкольное образование</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Дети-инвалиды, дети-сироты и дети, оставшиеся без попечения родителей, многодетные семьи</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Постановление Администрации Городского округа Балашиха от 21.06.2022 №546-ПА "Об установлении размера родительской платы за присмотр и уход за детьми в муниципальных образовательных учреждениях Городского</a:t>
                      </a:r>
                      <a:br>
                        <a:rPr lang="ru-RU" sz="800" b="0" i="0" u="none" strike="noStrike">
                          <a:solidFill>
                            <a:srgbClr val="000000"/>
                          </a:solidFill>
                          <a:effectLst/>
                          <a:latin typeface="Calibri" panose="020F0502020204030204" pitchFamily="34" charset="0"/>
                        </a:rPr>
                      </a:br>
                      <a:r>
                        <a:rPr lang="ru-RU" sz="800" b="0" i="0" u="none" strike="noStrike">
                          <a:solidFill>
                            <a:srgbClr val="000000"/>
                          </a:solidFill>
                          <a:effectLst/>
                          <a:latin typeface="Calibri" panose="020F0502020204030204" pitchFamily="34" charset="0"/>
                        </a:rPr>
                        <a:t>округа Балашиха, реализующих основную общеобразовательную программу дошкольного образования"</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Льгота по родительской плате за присмотр и уход</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Х</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5 458</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73 462,1</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66 093,5</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89,9</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937529430"/>
                  </a:ext>
                </a:extLst>
              </a:tr>
              <a:tr h="871904">
                <a:tc>
                  <a:txBody>
                    <a:bodyPr/>
                    <a:lstStyle/>
                    <a:p>
                      <a:pPr algn="ctr" fontAlgn="ctr"/>
                      <a:r>
                        <a:rPr lang="ru-RU" sz="800" b="1" i="0" u="none" strike="noStrike">
                          <a:solidFill>
                            <a:srgbClr val="000000"/>
                          </a:solidFill>
                          <a:effectLst/>
                          <a:latin typeface="Calibri" panose="020F0502020204030204" pitchFamily="34" charset="0"/>
                        </a:rPr>
                        <a:t>Образование</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Общее образование</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Дети из многодетных семей, дети, находящиеся под опекой, дети-инвалиды, дети из малоимущих семей, дети, оказавшиеся в сложной жизненной ситуации, дети-учащиеся специальной коррекционной школы</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dirty="0">
                          <a:solidFill>
                            <a:srgbClr val="000000"/>
                          </a:solidFill>
                          <a:effectLst/>
                          <a:latin typeface="Calibri" panose="020F0502020204030204" pitchFamily="34" charset="0"/>
                        </a:rPr>
                        <a:t>Постановление Администрации 08.11.2021 №994-ПА "Об утверждении Положения об организации питания обучающихся в образовательных организациях, расположенных на территории городского округа Балашиха, реализующих образовательные программы начального общего, основного общего и (или) среднего общего образования"</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Обеспечение бесплатным горячим питанием (завтраки, обеды)</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Завтраки       52,87 руб.,       Обеды 96,51 руб.</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11 444</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222 534,0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209 740,8</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94,3</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258734948"/>
                  </a:ext>
                </a:extLst>
              </a:tr>
              <a:tr h="1017147">
                <a:tc>
                  <a:txBody>
                    <a:bodyPr/>
                    <a:lstStyle/>
                    <a:p>
                      <a:pPr algn="ctr" fontAlgn="ctr"/>
                      <a:r>
                        <a:rPr lang="ru-RU" sz="800" b="1" i="0" u="none" strike="noStrike">
                          <a:solidFill>
                            <a:srgbClr val="000000"/>
                          </a:solidFill>
                          <a:effectLst/>
                          <a:latin typeface="Calibri" panose="020F0502020204030204" pitchFamily="34" charset="0"/>
                        </a:rPr>
                        <a:t>Образование </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Дополнительное образование, воспитание и психолого-социальное сопровождение детей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Развитие муниципальной системы выявления и развития молодых талантов, поддержка одаренных детей и молодежи</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Постановление Администрации Городского округа Балашиха от 02.08.2022 № 718 - ПА "О стипендии Администрации Городского округа Балашиха в области культуры и искусства "Юные дарования Балашихи"</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Стипендия</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2,00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30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430,0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430,0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100,0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19172450"/>
                  </a:ext>
                </a:extLst>
              </a:tr>
              <a:tr h="920000">
                <a:tc>
                  <a:txBody>
                    <a:bodyPr/>
                    <a:lstStyle/>
                    <a:p>
                      <a:pPr algn="ctr" fontAlgn="ctr"/>
                      <a:r>
                        <a:rPr lang="ru-RU" sz="800" b="1" i="0" u="none" strike="noStrike">
                          <a:solidFill>
                            <a:srgbClr val="000000"/>
                          </a:solidFill>
                          <a:effectLst/>
                          <a:latin typeface="Calibri" panose="020F0502020204030204" pitchFamily="34" charset="0"/>
                        </a:rPr>
                        <a:t>Культура </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Организация досуга. Предоставление услуг в сфере культуры в Городском округе Балашиха</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Выдающися деятели культуры и искусства и молодые талантливые авторы</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Постановление Администрации Городского округа Балашиха от 15.06.2016 №567/8-ПА "О стипендиях Администрации Городского округа Балашиха выдающимся деятелям культуры и искусства и молодым талантливым авторам Городского округа Балашиха"</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ru-RU" sz="800" b="0" i="0" u="none" strike="noStrike">
                          <a:solidFill>
                            <a:srgbClr val="000000"/>
                          </a:solidFill>
                          <a:effectLst/>
                          <a:latin typeface="Calibri" panose="020F0502020204030204" pitchFamily="34" charset="0"/>
                        </a:rPr>
                        <a:t>Стипендия</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24,00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120,0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120,0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800" b="0" i="0" u="none" strike="noStrike">
                          <a:solidFill>
                            <a:srgbClr val="000000"/>
                          </a:solidFill>
                          <a:effectLst/>
                          <a:latin typeface="Times New Roman" panose="02020603050405020304" pitchFamily="18" charset="0"/>
                        </a:rPr>
                        <a:t>100,0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911672442"/>
                  </a:ext>
                </a:extLst>
              </a:tr>
              <a:tr h="1743361">
                <a:tc>
                  <a:txBody>
                    <a:bodyPr/>
                    <a:lstStyle/>
                    <a:p>
                      <a:pPr algn="ctr" fontAlgn="ctr"/>
                      <a:r>
                        <a:rPr lang="ru-RU" sz="800" b="1" i="0" u="none" strike="noStrike">
                          <a:solidFill>
                            <a:srgbClr val="000000"/>
                          </a:solidFill>
                          <a:effectLst/>
                          <a:latin typeface="Calibri" panose="020F0502020204030204" pitchFamily="34" charset="0"/>
                        </a:rPr>
                        <a:t>Жилище</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Обеспечение жильем детей-сирот и детей, оставшихся без попечения родителей, а также лиц из их числа</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Дети-сироты и дети, оставшиеся без попечения родителей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Закон МО от 29.12.2007 №248/2007-ОЗ "О предоставлении полного государственного обеспечения и дополнительных гарантий по социальной поддержке детям-сиротам и детям, оставшимся без попечения родителей"</a:t>
                      </a:r>
                      <a:br>
                        <a:rPr lang="ru-RU" sz="800" b="0" i="0" u="none" strike="noStrike">
                          <a:solidFill>
                            <a:srgbClr val="000000"/>
                          </a:solidFill>
                          <a:effectLst/>
                          <a:latin typeface="Calibri" panose="020F0502020204030204" pitchFamily="34" charset="0"/>
                        </a:rPr>
                      </a:br>
                      <a:r>
                        <a:rPr lang="ru-RU" sz="800" b="0" i="0" u="none" strike="noStrike">
                          <a:solidFill>
                            <a:srgbClr val="000000"/>
                          </a:solidFill>
                          <a:effectLst/>
                          <a:latin typeface="Calibri" panose="020F0502020204030204" pitchFamily="34" charset="0"/>
                        </a:rPr>
                        <a:t> и Постановление Правительства Московской области от 20.02.2018  № 105/7  "Об утверждении Порядка предоставления субвенций из бюджета Московской области бюджетам муниципальных образований Московской области на предоставление жилых помещений детям-сиротам и детям, оставшимся без попечения родителей, лицам из числа детей-сирот и детей, оставшихся без попечения родителей, по договорам найма специализированных жилых помещений, в том числе за счет средств, перечисляемых из федерального бюджета"</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l" fontAlgn="ctr"/>
                      <a:r>
                        <a:rPr lang="ru-RU" sz="800" b="0" i="0" u="none" strike="noStrike">
                          <a:solidFill>
                            <a:srgbClr val="000000"/>
                          </a:solidFill>
                          <a:effectLst/>
                          <a:latin typeface="Calibri" panose="020F0502020204030204" pitchFamily="34" charset="0"/>
                        </a:rPr>
                        <a:t>Предоставление жилых помещений</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Х</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62</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321 456,0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a:solidFill>
                            <a:srgbClr val="000000"/>
                          </a:solidFill>
                          <a:effectLst/>
                          <a:latin typeface="Times New Roman" panose="02020603050405020304" pitchFamily="18" charset="0"/>
                        </a:rPr>
                        <a:t>309 398,0</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ru-RU" sz="800" b="0" i="0" u="none" strike="noStrike" dirty="0">
                          <a:solidFill>
                            <a:srgbClr val="000000"/>
                          </a:solidFill>
                          <a:effectLst/>
                          <a:latin typeface="Times New Roman" panose="02020603050405020304" pitchFamily="18" charset="0"/>
                        </a:rPr>
                        <a:t>96,2</a:t>
                      </a:r>
                    </a:p>
                  </a:txBody>
                  <a:tcPr marL="4239" marR="4239" marT="4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extLst>
                  <a:ext uri="{0D108BD9-81ED-4DB2-BD59-A6C34878D82A}">
                    <a16:rowId xmlns:a16="http://schemas.microsoft.com/office/drawing/2014/main" val="2412216168"/>
                  </a:ext>
                </a:extLst>
              </a:tr>
            </a:tbl>
          </a:graphicData>
        </a:graphic>
      </p:graphicFrame>
    </p:spTree>
    <p:extLst>
      <p:ext uri="{BB962C8B-B14F-4D97-AF65-F5344CB8AC3E}">
        <p14:creationId xmlns:p14="http://schemas.microsoft.com/office/powerpoint/2010/main" val="2893901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6CE04347-7CF5-4DDD-AB2C-1DDF3E6F57A0}"/>
              </a:ext>
            </a:extLst>
          </p:cNvPr>
          <p:cNvGraphicFramePr>
            <a:graphicFrameLocks noGrp="1"/>
          </p:cNvGraphicFramePr>
          <p:nvPr>
            <p:extLst>
              <p:ext uri="{D42A27DB-BD31-4B8C-83A1-F6EECF244321}">
                <p14:modId xmlns:p14="http://schemas.microsoft.com/office/powerpoint/2010/main" val="1297658942"/>
              </p:ext>
            </p:extLst>
          </p:nvPr>
        </p:nvGraphicFramePr>
        <p:xfrm>
          <a:off x="323528" y="620688"/>
          <a:ext cx="8568953" cy="6027903"/>
        </p:xfrm>
        <a:graphic>
          <a:graphicData uri="http://schemas.openxmlformats.org/drawingml/2006/table">
            <a:tbl>
              <a:tblPr/>
              <a:tblGrid>
                <a:gridCol w="4196035">
                  <a:extLst>
                    <a:ext uri="{9D8B030D-6E8A-4147-A177-3AD203B41FA5}">
                      <a16:colId xmlns:a16="http://schemas.microsoft.com/office/drawing/2014/main" val="3081434630"/>
                    </a:ext>
                  </a:extLst>
                </a:gridCol>
                <a:gridCol w="697702">
                  <a:extLst>
                    <a:ext uri="{9D8B030D-6E8A-4147-A177-3AD203B41FA5}">
                      <a16:colId xmlns:a16="http://schemas.microsoft.com/office/drawing/2014/main" val="3640630575"/>
                    </a:ext>
                  </a:extLst>
                </a:gridCol>
                <a:gridCol w="727183">
                  <a:extLst>
                    <a:ext uri="{9D8B030D-6E8A-4147-A177-3AD203B41FA5}">
                      <a16:colId xmlns:a16="http://schemas.microsoft.com/office/drawing/2014/main" val="2983122345"/>
                    </a:ext>
                  </a:extLst>
                </a:gridCol>
                <a:gridCol w="697702">
                  <a:extLst>
                    <a:ext uri="{9D8B030D-6E8A-4147-A177-3AD203B41FA5}">
                      <a16:colId xmlns:a16="http://schemas.microsoft.com/office/drawing/2014/main" val="2461756874"/>
                    </a:ext>
                  </a:extLst>
                </a:gridCol>
                <a:gridCol w="678047">
                  <a:extLst>
                    <a:ext uri="{9D8B030D-6E8A-4147-A177-3AD203B41FA5}">
                      <a16:colId xmlns:a16="http://schemas.microsoft.com/office/drawing/2014/main" val="880919690"/>
                    </a:ext>
                  </a:extLst>
                </a:gridCol>
                <a:gridCol w="1572284">
                  <a:extLst>
                    <a:ext uri="{9D8B030D-6E8A-4147-A177-3AD203B41FA5}">
                      <a16:colId xmlns:a16="http://schemas.microsoft.com/office/drawing/2014/main" val="2830627085"/>
                    </a:ext>
                  </a:extLst>
                </a:gridCol>
              </a:tblGrid>
              <a:tr h="138821">
                <a:tc rowSpan="2">
                  <a:txBody>
                    <a:bodyPr/>
                    <a:lstStyle/>
                    <a:p>
                      <a:pPr algn="ctr" fontAlgn="ctr"/>
                      <a:r>
                        <a:rPr lang="ru-RU" sz="900" b="0" i="0" u="none" strike="noStrike" dirty="0">
                          <a:solidFill>
                            <a:srgbClr val="000000"/>
                          </a:solidFill>
                          <a:effectLst/>
                          <a:latin typeface="Times New Roman" panose="02020603050405020304" pitchFamily="18" charset="0"/>
                        </a:rPr>
                        <a:t>Наименование программы/показателя</a:t>
                      </a:r>
                    </a:p>
                  </a:txBody>
                  <a:tcPr marL="4562" marR="4562" marT="456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rowSpan="2">
                  <a:txBody>
                    <a:bodyPr/>
                    <a:lstStyle/>
                    <a:p>
                      <a:pPr algn="ctr" fontAlgn="ctr"/>
                      <a:r>
                        <a:rPr lang="ru-RU" sz="900" b="0" i="0" u="none" strike="noStrike">
                          <a:solidFill>
                            <a:srgbClr val="000000"/>
                          </a:solidFill>
                          <a:effectLst/>
                          <a:latin typeface="Times New Roman" panose="02020603050405020304" pitchFamily="18" charset="0"/>
                        </a:rPr>
                        <a:t>Единица измерения</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gridSpan="3">
                  <a:txBody>
                    <a:bodyPr/>
                    <a:lstStyle/>
                    <a:p>
                      <a:pPr algn="ctr" fontAlgn="t"/>
                      <a:r>
                        <a:rPr lang="ru-RU" sz="600" b="0" i="0" u="none" strike="noStrike">
                          <a:solidFill>
                            <a:srgbClr val="000000"/>
                          </a:solidFill>
                          <a:effectLst/>
                          <a:latin typeface="Times New Roman" panose="02020603050405020304" pitchFamily="18" charset="0"/>
                        </a:rPr>
                        <a:t>2022 год</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ru-RU"/>
                    </a:p>
                  </a:txBody>
                  <a:tcPr/>
                </a:tc>
                <a:tc hMerge="1">
                  <a:txBody>
                    <a:bodyPr/>
                    <a:lstStyle/>
                    <a:p>
                      <a:endParaRPr lang="ru-RU"/>
                    </a:p>
                  </a:txBody>
                  <a:tcPr/>
                </a:tc>
                <a:tc rowSpan="2">
                  <a:txBody>
                    <a:bodyPr/>
                    <a:lstStyle/>
                    <a:p>
                      <a:pPr algn="ctr" fontAlgn="ctr"/>
                      <a:r>
                        <a:rPr lang="ru-RU" sz="900" b="0" i="0" u="none" strike="noStrike">
                          <a:solidFill>
                            <a:srgbClr val="000000"/>
                          </a:solidFill>
                          <a:effectLst/>
                          <a:latin typeface="Times New Roman" panose="02020603050405020304" pitchFamily="18" charset="0"/>
                        </a:rPr>
                        <a:t>Пояснения причин невыполнения плановых значений</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35874042"/>
                  </a:ext>
                </a:extLst>
              </a:tr>
              <a:tr h="516958">
                <a:tc vMerge="1">
                  <a:txBody>
                    <a:bodyPr/>
                    <a:lstStyle/>
                    <a:p>
                      <a:endParaRPr lang="ru-RU"/>
                    </a:p>
                  </a:txBody>
                  <a:tcPr/>
                </a:tc>
                <a:tc vMerge="1">
                  <a:txBody>
                    <a:bodyPr/>
                    <a:lstStyle/>
                    <a:p>
                      <a:endParaRPr lang="ru-RU"/>
                    </a:p>
                  </a:txBody>
                  <a:tcPr/>
                </a:tc>
                <a:tc>
                  <a:txBody>
                    <a:bodyPr/>
                    <a:lstStyle/>
                    <a:p>
                      <a:pPr algn="ctr" fontAlgn="ctr"/>
                      <a:r>
                        <a:rPr lang="ru-RU" sz="900" b="0" i="0" u="none" strike="noStrike">
                          <a:solidFill>
                            <a:srgbClr val="000000"/>
                          </a:solidFill>
                          <a:effectLst/>
                          <a:latin typeface="Times New Roman" panose="02020603050405020304" pitchFamily="18" charset="0"/>
                        </a:rPr>
                        <a:t>Планируемое значение показателя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ru-RU" sz="900" b="0" i="0" u="none" strike="noStrike">
                          <a:solidFill>
                            <a:srgbClr val="000000"/>
                          </a:solidFill>
                          <a:effectLst/>
                          <a:latin typeface="Times New Roman" panose="02020603050405020304" pitchFamily="18" charset="0"/>
                        </a:rPr>
                        <a:t>Достигнутое значение показателя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ru-RU" sz="900" b="0" i="0" u="none" strike="noStrike">
                          <a:solidFill>
                            <a:srgbClr val="000000"/>
                          </a:solidFill>
                          <a:effectLst/>
                          <a:latin typeface="Times New Roman" panose="02020603050405020304" pitchFamily="18" charset="0"/>
                        </a:rPr>
                        <a:t>% исполнения планируемого значения</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vMerge="1">
                  <a:txBody>
                    <a:bodyPr/>
                    <a:lstStyle/>
                    <a:p>
                      <a:endParaRPr lang="ru-RU"/>
                    </a:p>
                  </a:txBody>
                  <a:tcPr/>
                </a:tc>
                <a:extLst>
                  <a:ext uri="{0D108BD9-81ED-4DB2-BD59-A6C34878D82A}">
                    <a16:rowId xmlns:a16="http://schemas.microsoft.com/office/drawing/2014/main" val="859408018"/>
                  </a:ext>
                </a:extLst>
              </a:tr>
              <a:tr h="165876">
                <a:tc gridSpan="4">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"Здравоохранение"</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900" b="0" i="0" u="none" strike="noStrike">
                          <a:effectLst/>
                          <a:latin typeface="Times New Roman" panose="02020603050405020304" pitchFamily="18" charset="0"/>
                        </a:rPr>
                        <a:t> </a:t>
                      </a:r>
                    </a:p>
                  </a:txBody>
                  <a:tcPr marL="4562" marR="4562" marT="4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ru-RU" sz="900" b="0" i="0" u="none" strike="noStrike">
                          <a:effectLst/>
                          <a:latin typeface="Times New Roman" panose="02020603050405020304" pitchFamily="18" charset="0"/>
                        </a:rPr>
                        <a:t> </a:t>
                      </a:r>
                    </a:p>
                  </a:txBody>
                  <a:tcPr marL="4562" marR="4562" marT="4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497063372"/>
                  </a:ext>
                </a:extLst>
              </a:tr>
              <a:tr h="289173">
                <a:tc>
                  <a:txBody>
                    <a:bodyPr/>
                    <a:lstStyle/>
                    <a:p>
                      <a:pPr algn="l" fontAlgn="t"/>
                      <a:r>
                        <a:rPr lang="ru-RU" sz="900" b="1" i="1" u="none" strike="noStrike">
                          <a:solidFill>
                            <a:srgbClr val="000000"/>
                          </a:solidFill>
                          <a:effectLst/>
                          <a:latin typeface="Times New Roman" panose="02020603050405020304" pitchFamily="18" charset="0"/>
                        </a:rPr>
                        <a:t>Подпрограмма 1. Профилактика заболеваний и формирование здорового образа жизни. Развитие первичной медико-санитарной помощи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ru-RU" sz="900" b="0" i="0" u="none" strike="noStrike">
                          <a:effectLst/>
                          <a:latin typeface="Times New Roman" panose="02020603050405020304" pitchFamily="18" charset="0"/>
                        </a:rPr>
                        <a:t> </a:t>
                      </a:r>
                    </a:p>
                  </a:txBody>
                  <a:tcPr marL="4562" marR="4562" marT="4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21274101"/>
                  </a:ext>
                </a:extLst>
              </a:tr>
              <a:tr h="412915">
                <a:tc>
                  <a:txBody>
                    <a:bodyPr/>
                    <a:lstStyle/>
                    <a:p>
                      <a:pPr algn="l" fontAlgn="ctr"/>
                      <a:r>
                        <a:rPr lang="ru-RU" sz="900" b="0" i="0" u="none" strike="noStrike">
                          <a:effectLst/>
                          <a:latin typeface="Times New Roman" panose="02020603050405020304" pitchFamily="18" charset="0"/>
                        </a:rPr>
                        <a:t>Диспансеризация взрослого населения (Доля взрослого населения, прошедшего диспансеризацию, от общего числа взрослого населения)</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51,25</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205,00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93041139"/>
                  </a:ext>
                </a:extLst>
              </a:tr>
              <a:tr h="372112">
                <a:tc>
                  <a:txBody>
                    <a:bodyPr/>
                    <a:lstStyle/>
                    <a:p>
                      <a:pPr algn="l" fontAlgn="ctr"/>
                      <a:r>
                        <a:rPr lang="ru-RU" sz="900" b="0" i="0" u="none" strike="noStrike">
                          <a:effectLst/>
                          <a:latin typeface="Times New Roman" panose="02020603050405020304" pitchFamily="18" charset="0"/>
                        </a:rPr>
                        <a:t> Количество застрахованного населения трудоспособного возраста на территории Московской области</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89</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96,2</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108,09</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18494557"/>
                  </a:ext>
                </a:extLst>
              </a:tr>
              <a:tr h="289173">
                <a:tc>
                  <a:txBody>
                    <a:bodyPr/>
                    <a:lstStyle/>
                    <a:p>
                      <a:pPr algn="l" fontAlgn="t"/>
                      <a:r>
                        <a:rPr lang="ru-RU" sz="900" b="1" i="1" u="none" strike="noStrike">
                          <a:solidFill>
                            <a:srgbClr val="000000"/>
                          </a:solidFill>
                          <a:effectLst/>
                          <a:latin typeface="Times New Roman" panose="02020603050405020304" pitchFamily="18" charset="0"/>
                        </a:rPr>
                        <a:t>Подпрограмма 5. Финансовое обеспечение системы организации медицинской помощи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1427041"/>
                  </a:ext>
                </a:extLst>
              </a:tr>
              <a:tr h="138821">
                <a:tc>
                  <a:txBody>
                    <a:bodyPr/>
                    <a:lstStyle/>
                    <a:p>
                      <a:pPr algn="l" fontAlgn="ctr"/>
                      <a:r>
                        <a:rPr lang="ru-RU" sz="900" b="0" i="0" u="none" strike="noStrike">
                          <a:effectLst/>
                          <a:latin typeface="Times New Roman" panose="02020603050405020304" pitchFamily="18" charset="0"/>
                        </a:rPr>
                        <a:t>Жилье-медикам, нуждающимся в обеспечении жильем</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85002836"/>
                  </a:ext>
                </a:extLst>
              </a:tr>
              <a:tr h="138821">
                <a:tc gridSpan="4">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"Культура"</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ru-RU" sz="900" b="0" i="0" u="none" strike="noStrike">
                          <a:effectLst/>
                          <a:latin typeface="Times New Roman" panose="02020603050405020304" pitchFamily="18" charset="0"/>
                        </a:rPr>
                        <a:t> </a:t>
                      </a:r>
                    </a:p>
                  </a:txBody>
                  <a:tcPr marL="4562" marR="4562" marT="4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70927451"/>
                  </a:ext>
                </a:extLst>
              </a:tr>
              <a:tr h="433761">
                <a:tc>
                  <a:txBody>
                    <a:bodyPr/>
                    <a:lstStyle/>
                    <a:p>
                      <a:pPr algn="l" fontAlgn="t"/>
                      <a:r>
                        <a:rPr lang="ru-RU" sz="900" b="1" i="1" u="none" strike="noStrike">
                          <a:solidFill>
                            <a:srgbClr val="000000"/>
                          </a:solidFill>
                          <a:effectLst/>
                          <a:latin typeface="Times New Roman" panose="02020603050405020304" pitchFamily="18" charset="0"/>
                        </a:rPr>
                        <a:t>Подпрограмма 1.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85904339"/>
                  </a:ext>
                </a:extLst>
              </a:tr>
              <a:tr h="693219">
                <a:tc>
                  <a:txBody>
                    <a:bodyPr/>
                    <a:lstStyle/>
                    <a:p>
                      <a:pPr algn="l" fontAlgn="ctr"/>
                      <a:r>
                        <a:rPr lang="ru-RU" sz="900" b="0" i="0" u="none" strike="noStrike">
                          <a:effectLst/>
                          <a:latin typeface="Times New Roman" panose="02020603050405020304" pitchFamily="18" charset="0"/>
                        </a:rPr>
                        <a:t> 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71472288"/>
                  </a:ext>
                </a:extLst>
              </a:tr>
              <a:tr h="416020">
                <a:tc>
                  <a:txBody>
                    <a:bodyPr/>
                    <a:lstStyle/>
                    <a:p>
                      <a:pPr algn="l" fontAlgn="ctr"/>
                      <a:r>
                        <a:rPr lang="ru-RU" sz="900" b="0" i="0" u="none" strike="noStrike">
                          <a:effectLst/>
                          <a:latin typeface="Times New Roman" panose="02020603050405020304" pitchFamily="18" charset="0"/>
                        </a:rPr>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единица</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29789773"/>
                  </a:ext>
                </a:extLst>
              </a:tr>
              <a:tr h="416020">
                <a:tc>
                  <a:txBody>
                    <a:bodyPr/>
                    <a:lstStyle/>
                    <a:p>
                      <a:pPr algn="l" fontAlgn="ctr"/>
                      <a:r>
                        <a:rPr lang="ru-RU" sz="900" b="0" i="0" u="none" strike="noStrike">
                          <a:effectLst/>
                          <a:latin typeface="Times New Roman" panose="02020603050405020304" pitchFamily="18" charset="0"/>
                        </a:rPr>
                        <a:t>Увеличение доли объектов культурного наследия, находящихся в собственности муниципального образования, на которые установлены информационные надписи</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90109807"/>
                  </a:ext>
                </a:extLst>
              </a:tr>
              <a:tr h="144588">
                <a:tc>
                  <a:txBody>
                    <a:bodyPr/>
                    <a:lstStyle/>
                    <a:p>
                      <a:pPr algn="l" fontAlgn="t"/>
                      <a:r>
                        <a:rPr lang="ru-RU" sz="900" b="1" i="1" u="none" strike="noStrike">
                          <a:solidFill>
                            <a:srgbClr val="000000"/>
                          </a:solidFill>
                          <a:effectLst/>
                          <a:latin typeface="Times New Roman" panose="02020603050405020304" pitchFamily="18" charset="0"/>
                        </a:rPr>
                        <a:t>Подпрограмма 2. Развитие музейного дела в Московской области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48374288"/>
                  </a:ext>
                </a:extLst>
              </a:tr>
              <a:tr h="138821">
                <a:tc>
                  <a:txBody>
                    <a:bodyPr/>
                    <a:lstStyle/>
                    <a:p>
                      <a:pPr algn="l" fontAlgn="ctr"/>
                      <a:r>
                        <a:rPr lang="ru-RU" sz="900" b="0" i="0" u="none" strike="noStrike">
                          <a:effectLst/>
                          <a:latin typeface="Times New Roman" panose="02020603050405020304" pitchFamily="18" charset="0"/>
                        </a:rPr>
                        <a:t>Перевод в электронный вид музейных фондов</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52</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104,00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95145167"/>
                  </a:ext>
                </a:extLst>
              </a:tr>
              <a:tr h="138821">
                <a:tc>
                  <a:txBody>
                    <a:bodyPr/>
                    <a:lstStyle/>
                    <a:p>
                      <a:pPr algn="l" fontAlgn="ctr"/>
                      <a:r>
                        <a:rPr lang="ru-RU" sz="900" b="0" i="0" u="none" strike="noStrike">
                          <a:effectLst/>
                          <a:latin typeface="Times New Roman" panose="02020603050405020304" pitchFamily="18" charset="0"/>
                        </a:rPr>
                        <a:t>Увеличение общего количества посещений музеев</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111</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114</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102,70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23643214"/>
                  </a:ext>
                </a:extLst>
              </a:tr>
              <a:tr h="144588">
                <a:tc>
                  <a:txBody>
                    <a:bodyPr/>
                    <a:lstStyle/>
                    <a:p>
                      <a:pPr algn="l" fontAlgn="t"/>
                      <a:r>
                        <a:rPr lang="ru-RU" sz="900" b="1" i="1" u="none" strike="noStrike">
                          <a:solidFill>
                            <a:srgbClr val="000000"/>
                          </a:solidFill>
                          <a:effectLst/>
                          <a:latin typeface="Times New Roman" panose="02020603050405020304" pitchFamily="18" charset="0"/>
                        </a:rPr>
                        <a:t>Подпрограмма 3. Развитие библиотечного дела в Московской области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670640882"/>
                  </a:ext>
                </a:extLst>
              </a:tr>
              <a:tr h="277199">
                <a:tc>
                  <a:txBody>
                    <a:bodyPr/>
                    <a:lstStyle/>
                    <a:p>
                      <a:pPr algn="l" fontAlgn="ctr"/>
                      <a:r>
                        <a:rPr lang="ru-RU" sz="900" b="0" i="0" u="none" strike="noStrike">
                          <a:effectLst/>
                          <a:latin typeface="Times New Roman" panose="02020603050405020304" pitchFamily="18" charset="0"/>
                        </a:rPr>
                        <a:t>Количество посещений организаций культуры по отношению к уровню 2017 года (в части посещений библиотек)</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532 220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647 455</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121,65</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28873782"/>
                  </a:ext>
                </a:extLst>
              </a:tr>
              <a:tr h="277199">
                <a:tc>
                  <a:txBody>
                    <a:bodyPr/>
                    <a:lstStyle/>
                    <a:p>
                      <a:pPr algn="l" fontAlgn="ctr"/>
                      <a:r>
                        <a:rPr lang="ru-RU" sz="900" b="0" i="0" u="none" strike="noStrike">
                          <a:effectLst/>
                          <a:latin typeface="Times New Roman" panose="02020603050405020304" pitchFamily="18" charset="0"/>
                        </a:rPr>
                        <a:t>Макропоказатель Обеспечение роста числа пользователей муниципальных библиотек Московской области</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73 000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73 002</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0196341"/>
                  </a:ext>
                </a:extLst>
              </a:tr>
              <a:tr h="433761">
                <a:tc>
                  <a:txBody>
                    <a:bodyPr/>
                    <a:lstStyle/>
                    <a:p>
                      <a:pPr algn="l" fontAlgn="t"/>
                      <a:r>
                        <a:rPr lang="ru-RU" sz="900" b="1" i="1" u="none" strike="noStrike">
                          <a:solidFill>
                            <a:srgbClr val="000000"/>
                          </a:solidFill>
                          <a:effectLst/>
                          <a:latin typeface="Times New Roman" panose="02020603050405020304" pitchFamily="18" charset="0"/>
                        </a:rPr>
                        <a:t>Подпрограмма 4. Развитие профессионального искусства, гастрольно-концертной и культурно-досуговой деятельности, кинематографии Московской области</a:t>
                      </a:r>
                    </a:p>
                  </a:txBody>
                  <a:tcPr marL="4562" marR="4562" marT="45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562" marR="4562" marT="45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96595193"/>
                  </a:ext>
                </a:extLst>
              </a:tr>
            </a:tbl>
          </a:graphicData>
        </a:graphic>
      </p:graphicFrame>
    </p:spTree>
    <p:extLst>
      <p:ext uri="{BB962C8B-B14F-4D97-AF65-F5344CB8AC3E}">
        <p14:creationId xmlns:p14="http://schemas.microsoft.com/office/powerpoint/2010/main" val="333320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28596" y="785794"/>
            <a:ext cx="8358246" cy="4893647"/>
          </a:xfrm>
          <a:prstGeom prst="rect">
            <a:avLst/>
          </a:prstGeom>
          <a:noFill/>
          <a:ln w="3175">
            <a:solidFill>
              <a:schemeClr val="tx1"/>
            </a:solidFill>
          </a:ln>
        </p:spPr>
        <p:txBody>
          <a:bodyPr wrap="square" rtlCol="0">
            <a:spAutoFit/>
          </a:bodyPr>
          <a:lstStyle/>
          <a:p>
            <a:pPr indent="540385" algn="just">
              <a:spcAft>
                <a:spcPts val="0"/>
              </a:spcAft>
            </a:pPr>
            <a:r>
              <a:rPr lang="en-US" sz="2400" b="1" dirty="0"/>
              <a:t>	</a:t>
            </a:r>
            <a:r>
              <a:rPr lang="ru-RU"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Городской округ Балашиха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расположен на территории Московской области к востоку от Москвы, граничит с Ногинским, Щелковским, Раменским районами, городскими округами Реутов, Королев, Люберцы, Мытищи, городом Москва.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rgbClr val="0000FF"/>
                </a:solidFill>
                <a:effectLst/>
                <a:latin typeface="Times New Roman" panose="02020603050405020304" pitchFamily="18" charset="0"/>
                <a:ea typeface="Calibri" panose="020F0502020204030204" pitchFamily="34" charset="0"/>
              </a:rPr>
              <a:t>Территория Городского округа Балашиха </a:t>
            </a:r>
            <a:r>
              <a:rPr lang="ru-RU" sz="2400" dirty="0">
                <a:effectLst/>
                <a:latin typeface="Times New Roman" panose="02020603050405020304" pitchFamily="18" charset="0"/>
                <a:ea typeface="Calibri" panose="020F0502020204030204" pitchFamily="34" charset="0"/>
              </a:rPr>
              <a:t>составляет 24,4 тыс. га и граничит с Московской кольцевой автомобильной дорогой. Территория округа пересекается федеральной трассой Москва – Нижний Новгород («Волга»), Щелковским и Носовихинским шоссе. На территории округа имеются железнодорожные станции Курского направления (Балашиха, </a:t>
            </a:r>
            <a:r>
              <a:rPr lang="ru-RU" sz="2400" dirty="0" err="1">
                <a:effectLst/>
                <a:latin typeface="Times New Roman" panose="02020603050405020304" pitchFamily="18" charset="0"/>
                <a:ea typeface="Calibri" panose="020F0502020204030204" pitchFamily="34" charset="0"/>
              </a:rPr>
              <a:t>Салтыковская</a:t>
            </a:r>
            <a:r>
              <a:rPr lang="ru-RU" sz="2400" dirty="0">
                <a:effectLst/>
                <a:latin typeface="Times New Roman" panose="02020603050405020304" pitchFamily="18" charset="0"/>
                <a:ea typeface="Calibri" panose="020F0502020204030204" pitchFamily="34" charset="0"/>
              </a:rPr>
              <a:t>, Никольское, </a:t>
            </a:r>
            <a:r>
              <a:rPr lang="ru-RU" sz="2400" dirty="0" err="1">
                <a:effectLst/>
                <a:latin typeface="Times New Roman" panose="02020603050405020304" pitchFamily="18" charset="0"/>
                <a:ea typeface="Calibri" panose="020F0502020204030204" pitchFamily="34" charset="0"/>
              </a:rPr>
              <a:t>Кучино</a:t>
            </a:r>
            <a:r>
              <a:rPr lang="ru-RU" sz="2400" dirty="0">
                <a:effectLst/>
                <a:latin typeface="Times New Roman" panose="02020603050405020304" pitchFamily="18" charset="0"/>
                <a:ea typeface="Calibri" panose="020F0502020204030204" pitchFamily="34" charset="0"/>
              </a:rPr>
              <a:t>, Железнодорожная, Ольгино, Черное, Заря).</a:t>
            </a:r>
            <a:endParaRPr lang="ru-RU"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53D47831-626D-4D98-9638-0EB7A286549A}"/>
              </a:ext>
            </a:extLst>
          </p:cNvPr>
          <p:cNvGraphicFramePr>
            <a:graphicFrameLocks noGrp="1"/>
          </p:cNvGraphicFramePr>
          <p:nvPr>
            <p:extLst>
              <p:ext uri="{D42A27DB-BD31-4B8C-83A1-F6EECF244321}">
                <p14:modId xmlns:p14="http://schemas.microsoft.com/office/powerpoint/2010/main" val="2732358952"/>
              </p:ext>
            </p:extLst>
          </p:nvPr>
        </p:nvGraphicFramePr>
        <p:xfrm>
          <a:off x="179512" y="523220"/>
          <a:ext cx="8784976" cy="6146142"/>
        </p:xfrm>
        <a:graphic>
          <a:graphicData uri="http://schemas.openxmlformats.org/drawingml/2006/table">
            <a:tbl>
              <a:tblPr/>
              <a:tblGrid>
                <a:gridCol w="4301818">
                  <a:extLst>
                    <a:ext uri="{9D8B030D-6E8A-4147-A177-3AD203B41FA5}">
                      <a16:colId xmlns:a16="http://schemas.microsoft.com/office/drawing/2014/main" val="3912261906"/>
                    </a:ext>
                  </a:extLst>
                </a:gridCol>
                <a:gridCol w="715290">
                  <a:extLst>
                    <a:ext uri="{9D8B030D-6E8A-4147-A177-3AD203B41FA5}">
                      <a16:colId xmlns:a16="http://schemas.microsoft.com/office/drawing/2014/main" val="1625285384"/>
                    </a:ext>
                  </a:extLst>
                </a:gridCol>
                <a:gridCol w="745513">
                  <a:extLst>
                    <a:ext uri="{9D8B030D-6E8A-4147-A177-3AD203B41FA5}">
                      <a16:colId xmlns:a16="http://schemas.microsoft.com/office/drawing/2014/main" val="975147896"/>
                    </a:ext>
                  </a:extLst>
                </a:gridCol>
                <a:gridCol w="715290">
                  <a:extLst>
                    <a:ext uri="{9D8B030D-6E8A-4147-A177-3AD203B41FA5}">
                      <a16:colId xmlns:a16="http://schemas.microsoft.com/office/drawing/2014/main" val="1130592978"/>
                    </a:ext>
                  </a:extLst>
                </a:gridCol>
                <a:gridCol w="695142">
                  <a:extLst>
                    <a:ext uri="{9D8B030D-6E8A-4147-A177-3AD203B41FA5}">
                      <a16:colId xmlns:a16="http://schemas.microsoft.com/office/drawing/2014/main" val="3490878370"/>
                    </a:ext>
                  </a:extLst>
                </a:gridCol>
                <a:gridCol w="1611923">
                  <a:extLst>
                    <a:ext uri="{9D8B030D-6E8A-4147-A177-3AD203B41FA5}">
                      <a16:colId xmlns:a16="http://schemas.microsoft.com/office/drawing/2014/main" val="2868042278"/>
                    </a:ext>
                  </a:extLst>
                </a:gridCol>
              </a:tblGrid>
              <a:tr h="313042">
                <a:tc>
                  <a:txBody>
                    <a:bodyPr/>
                    <a:lstStyle/>
                    <a:p>
                      <a:pPr algn="l" fontAlgn="ctr"/>
                      <a:r>
                        <a:rPr lang="ru-RU" sz="900" b="0" i="0" u="none" strike="noStrike">
                          <a:effectLst/>
                          <a:latin typeface="Times New Roman" panose="02020603050405020304" pitchFamily="18" charset="0"/>
                        </a:rPr>
                        <a:t>Число посещений культурных мероприятий</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единиц</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1443,955</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1497,348</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103,70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39542496"/>
                  </a:ext>
                </a:extLst>
              </a:tr>
              <a:tr h="626083">
                <a:tc>
                  <a:txBody>
                    <a:bodyPr/>
                    <a:lstStyle/>
                    <a:p>
                      <a:pPr algn="l" fontAlgn="ctr"/>
                      <a:r>
                        <a:rPr lang="ru-RU" sz="900" b="0" i="0" u="none" strike="noStrike" dirty="0">
                          <a:effectLst/>
                          <a:latin typeface="Times New Roman" panose="02020603050405020304" pitchFamily="18" charset="0"/>
                        </a:rPr>
                        <a:t> Количество посещений детских и кукольных театров по отношению к  2017 году</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 по отношению к базовому году</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63</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108</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171,43</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69505314"/>
                  </a:ext>
                </a:extLst>
              </a:tr>
              <a:tr h="313042">
                <a:tc>
                  <a:txBody>
                    <a:bodyPr/>
                    <a:lstStyle/>
                    <a:p>
                      <a:pPr algn="l" fontAlgn="ctr"/>
                      <a:r>
                        <a:rPr lang="ru-RU" sz="900" b="0" i="0" u="none" strike="noStrike">
                          <a:effectLst/>
                          <a:latin typeface="Times New Roman" panose="02020603050405020304" pitchFamily="18" charset="0"/>
                        </a:rPr>
                        <a:t>Количество праздничных и культурно-массовых мероприятий, в т.ч. творческих фестивалей и конкурсов</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10650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14552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136,64</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15546456"/>
                  </a:ext>
                </a:extLst>
              </a:tr>
              <a:tr h="313042">
                <a:tc>
                  <a:txBody>
                    <a:bodyPr/>
                    <a:lstStyle/>
                    <a:p>
                      <a:pPr algn="l" fontAlgn="ctr"/>
                      <a:r>
                        <a:rPr lang="ru-RU" sz="900" b="0" i="0" u="none" strike="noStrike">
                          <a:effectLst/>
                          <a:latin typeface="Times New Roman" panose="02020603050405020304" pitchFamily="18" charset="0"/>
                        </a:rPr>
                        <a:t>Количество стипендий Главы муниципального образования Московской области выдающимся деятелям культуры и искусства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58913848"/>
                  </a:ext>
                </a:extLst>
              </a:tr>
              <a:tr h="626083">
                <a:tc>
                  <a:txBody>
                    <a:bodyPr/>
                    <a:lstStyle/>
                    <a:p>
                      <a:pPr algn="l" fontAlgn="ctr"/>
                      <a:r>
                        <a:rPr lang="ru-RU" sz="900" b="0" i="0" u="none" strike="noStrike">
                          <a:effectLst/>
                          <a:latin typeface="Times New Roman" panose="02020603050405020304" pitchFamily="18" charset="0"/>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в Московской области</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103,00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4793071"/>
                  </a:ext>
                </a:extLst>
              </a:tr>
              <a:tr h="469814">
                <a:tc>
                  <a:txBody>
                    <a:bodyPr/>
                    <a:lstStyle/>
                    <a:p>
                      <a:pPr algn="l" fontAlgn="ctr"/>
                      <a:r>
                        <a:rPr lang="ru-RU" sz="900" b="0" i="0" u="none" strike="noStrike">
                          <a:effectLst/>
                          <a:latin typeface="Times New Roman" panose="02020603050405020304" pitchFamily="18" charset="0"/>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212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247</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116,51</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67086301"/>
                  </a:ext>
                </a:extLst>
              </a:tr>
              <a:tr h="469814">
                <a:tc>
                  <a:txBody>
                    <a:bodyPr/>
                    <a:lstStyle/>
                    <a:p>
                      <a:pPr algn="l" fontAlgn="ctr"/>
                      <a:r>
                        <a:rPr lang="ru-RU" sz="900" b="0" i="0" u="none" strike="noStrike">
                          <a:effectLst/>
                          <a:latin typeface="Times New Roman" panose="02020603050405020304" pitchFamily="18" charset="0"/>
                        </a:rPr>
                        <a:t>Количество получателей адресной финансовой поддержки по итогам рейтингования обучающихся учреждений дополнительного образования сферы культуры Московской области</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87536981"/>
                  </a:ext>
                </a:extLst>
              </a:tr>
              <a:tr h="489848">
                <a:tc>
                  <a:txBody>
                    <a:bodyPr/>
                    <a:lstStyle/>
                    <a:p>
                      <a:pPr algn="l" fontAlgn="t"/>
                      <a:r>
                        <a:rPr lang="ru-RU" sz="900" b="1" i="1" u="none" strike="noStrike">
                          <a:solidFill>
                            <a:srgbClr val="000000"/>
                          </a:solidFill>
                          <a:effectLst/>
                          <a:latin typeface="Times New Roman" panose="02020603050405020304" pitchFamily="18" charset="0"/>
                        </a:rPr>
                        <a:t>Подпрограмма 5. Укрепление материально-технической базы государственных и муниципальных учреждений культуры Московской области</a:t>
                      </a:r>
                    </a:p>
                  </a:txBody>
                  <a:tcPr marL="5010" marR="5010" marT="5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999448457"/>
                  </a:ext>
                </a:extLst>
              </a:tr>
              <a:tr h="313042">
                <a:tc>
                  <a:txBody>
                    <a:bodyPr/>
                    <a:lstStyle/>
                    <a:p>
                      <a:pPr algn="l" fontAlgn="ctr"/>
                      <a:r>
                        <a:rPr lang="ru-RU" sz="900" b="0" i="0" u="none" strike="noStrike">
                          <a:effectLst/>
                          <a:latin typeface="Times New Roman" panose="02020603050405020304" pitchFamily="18" charset="0"/>
                        </a:rPr>
                        <a:t>Увеличение на 15% числа посещений организаций культуры</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посещений</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706,2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894,5</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126,66</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92507525"/>
                  </a:ext>
                </a:extLst>
              </a:tr>
              <a:tr h="156772">
                <a:tc>
                  <a:txBody>
                    <a:bodyPr/>
                    <a:lstStyle/>
                    <a:p>
                      <a:pPr algn="l" fontAlgn="ctr"/>
                      <a:r>
                        <a:rPr lang="ru-RU" sz="900" b="0" i="0" u="none" strike="noStrike">
                          <a:effectLst/>
                          <a:latin typeface="Times New Roman" panose="02020603050405020304" pitchFamily="18" charset="0"/>
                        </a:rPr>
                        <a:t>Количество организаций культуры, получивших современное оборудование</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95216178"/>
                  </a:ext>
                </a:extLst>
              </a:tr>
              <a:tr h="326566">
                <a:tc>
                  <a:txBody>
                    <a:bodyPr/>
                    <a:lstStyle/>
                    <a:p>
                      <a:pPr algn="l" fontAlgn="t"/>
                      <a:r>
                        <a:rPr lang="ru-RU" sz="900" b="1" i="1" u="none" strike="noStrike">
                          <a:solidFill>
                            <a:srgbClr val="000000"/>
                          </a:solidFill>
                          <a:effectLst/>
                          <a:latin typeface="Times New Roman" panose="02020603050405020304" pitchFamily="18" charset="0"/>
                        </a:rPr>
                        <a:t>Подпрограмма 6. Развитие образования в сфере культуры Московской области</a:t>
                      </a:r>
                    </a:p>
                  </a:txBody>
                  <a:tcPr marL="5010" marR="5010" marT="5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72031086"/>
                  </a:ext>
                </a:extLst>
              </a:tr>
              <a:tr h="782855">
                <a:tc>
                  <a:txBody>
                    <a:bodyPr/>
                    <a:lstStyle/>
                    <a:p>
                      <a:pPr algn="l" fontAlgn="ctr"/>
                      <a:r>
                        <a:rPr lang="ru-RU" sz="900" b="0" i="0" u="none" strike="noStrike">
                          <a:effectLst/>
                          <a:latin typeface="Times New Roman" panose="02020603050405020304" pitchFamily="18" charset="0"/>
                        </a:rPr>
                        <a:t>Доля детей в возрасте от 5 до 18 лет, охваченных дополнительным образованием сферы культуры</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7,2</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69,90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Показатель выполнен на 70%. Фактическая обеспеченность ДШИ от нормативной потребности составляет 68%</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066017"/>
                  </a:ext>
                </a:extLst>
              </a:tr>
              <a:tr h="313042">
                <a:tc>
                  <a:txBody>
                    <a:bodyPr/>
                    <a:lstStyle/>
                    <a:p>
                      <a:pPr algn="l" fontAlgn="ctr"/>
                      <a:r>
                        <a:rPr lang="ru-RU" sz="900" b="0" i="0" u="none" strike="noStrike">
                          <a:effectLst/>
                          <a:latin typeface="Times New Roman" panose="02020603050405020304" pitchFamily="18" charset="0"/>
                        </a:rPr>
                        <a:t>Доля детей в возрасте от 7 до 15 лет, обучающихся по предпрофессиональным программам в области искусств</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89</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127,14</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66549701"/>
                  </a:ext>
                </a:extLst>
              </a:tr>
              <a:tr h="163283">
                <a:tc>
                  <a:txBody>
                    <a:bodyPr/>
                    <a:lstStyle/>
                    <a:p>
                      <a:pPr algn="l" fontAlgn="t"/>
                      <a:r>
                        <a:rPr lang="ru-RU" sz="900" b="1" i="1" u="none" strike="noStrike">
                          <a:solidFill>
                            <a:srgbClr val="000000"/>
                          </a:solidFill>
                          <a:effectLst/>
                          <a:latin typeface="Times New Roman" panose="02020603050405020304" pitchFamily="18" charset="0"/>
                        </a:rPr>
                        <a:t>Подпрограмма 7. Развитие архивного дела в Московской области</a:t>
                      </a:r>
                    </a:p>
                  </a:txBody>
                  <a:tcPr marL="5010" marR="5010" marT="50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23754382"/>
                  </a:ext>
                </a:extLst>
              </a:tr>
              <a:tr h="469814">
                <a:tc>
                  <a:txBody>
                    <a:bodyPr/>
                    <a:lstStyle/>
                    <a:p>
                      <a:pPr algn="l" fontAlgn="ctr"/>
                      <a:r>
                        <a:rPr lang="ru-RU" sz="900" b="0" i="0" u="none" strike="noStrike">
                          <a:effectLst/>
                          <a:latin typeface="Times New Roman" panose="02020603050405020304" pitchFamily="18" charset="0"/>
                        </a:rPr>
                        <a:t>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3,1</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3,1</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010" marR="5010" marT="50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57176152"/>
                  </a:ext>
                </a:extLst>
              </a:tr>
            </a:tbl>
          </a:graphicData>
        </a:graphic>
      </p:graphicFrame>
    </p:spTree>
    <p:extLst>
      <p:ext uri="{BB962C8B-B14F-4D97-AF65-F5344CB8AC3E}">
        <p14:creationId xmlns:p14="http://schemas.microsoft.com/office/powerpoint/2010/main" val="349101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2CEA987B-E630-45E1-AA4E-F6C846AACF3F}"/>
              </a:ext>
            </a:extLst>
          </p:cNvPr>
          <p:cNvGraphicFramePr>
            <a:graphicFrameLocks noGrp="1"/>
          </p:cNvGraphicFramePr>
          <p:nvPr>
            <p:extLst>
              <p:ext uri="{D42A27DB-BD31-4B8C-83A1-F6EECF244321}">
                <p14:modId xmlns:p14="http://schemas.microsoft.com/office/powerpoint/2010/main" val="2622647175"/>
              </p:ext>
            </p:extLst>
          </p:nvPr>
        </p:nvGraphicFramePr>
        <p:xfrm>
          <a:off x="251521" y="523220"/>
          <a:ext cx="8712966" cy="6074128"/>
        </p:xfrm>
        <a:graphic>
          <a:graphicData uri="http://schemas.openxmlformats.org/drawingml/2006/table">
            <a:tbl>
              <a:tblPr/>
              <a:tblGrid>
                <a:gridCol w="4266555">
                  <a:extLst>
                    <a:ext uri="{9D8B030D-6E8A-4147-A177-3AD203B41FA5}">
                      <a16:colId xmlns:a16="http://schemas.microsoft.com/office/drawing/2014/main" val="3251379982"/>
                    </a:ext>
                  </a:extLst>
                </a:gridCol>
                <a:gridCol w="709428">
                  <a:extLst>
                    <a:ext uri="{9D8B030D-6E8A-4147-A177-3AD203B41FA5}">
                      <a16:colId xmlns:a16="http://schemas.microsoft.com/office/drawing/2014/main" val="620714694"/>
                    </a:ext>
                  </a:extLst>
                </a:gridCol>
                <a:gridCol w="739403">
                  <a:extLst>
                    <a:ext uri="{9D8B030D-6E8A-4147-A177-3AD203B41FA5}">
                      <a16:colId xmlns:a16="http://schemas.microsoft.com/office/drawing/2014/main" val="152754516"/>
                    </a:ext>
                  </a:extLst>
                </a:gridCol>
                <a:gridCol w="709428">
                  <a:extLst>
                    <a:ext uri="{9D8B030D-6E8A-4147-A177-3AD203B41FA5}">
                      <a16:colId xmlns:a16="http://schemas.microsoft.com/office/drawing/2014/main" val="4160508501"/>
                    </a:ext>
                  </a:extLst>
                </a:gridCol>
                <a:gridCol w="689443">
                  <a:extLst>
                    <a:ext uri="{9D8B030D-6E8A-4147-A177-3AD203B41FA5}">
                      <a16:colId xmlns:a16="http://schemas.microsoft.com/office/drawing/2014/main" val="3142426653"/>
                    </a:ext>
                  </a:extLst>
                </a:gridCol>
                <a:gridCol w="1598709">
                  <a:extLst>
                    <a:ext uri="{9D8B030D-6E8A-4147-A177-3AD203B41FA5}">
                      <a16:colId xmlns:a16="http://schemas.microsoft.com/office/drawing/2014/main" val="22275922"/>
                    </a:ext>
                  </a:extLst>
                </a:gridCol>
              </a:tblGrid>
              <a:tr h="654202">
                <a:tc>
                  <a:txBody>
                    <a:bodyPr/>
                    <a:lstStyle/>
                    <a:p>
                      <a:pPr algn="l" fontAlgn="ctr"/>
                      <a:r>
                        <a:rPr lang="ru-RU" sz="900" b="0" i="0" u="none" strike="noStrike">
                          <a:effectLst/>
                          <a:latin typeface="Times New Roman" panose="02020603050405020304" pitchFamily="18" charset="0"/>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1021677"/>
                  </a:ext>
                </a:extLst>
              </a:tr>
              <a:tr h="490912">
                <a:tc>
                  <a:txBody>
                    <a:bodyPr/>
                    <a:lstStyle/>
                    <a:p>
                      <a:pPr algn="l" fontAlgn="ctr"/>
                      <a:r>
                        <a:rPr lang="ru-RU" sz="900" b="0" i="0" u="none" strike="noStrike">
                          <a:effectLst/>
                          <a:latin typeface="Times New Roman" panose="02020603050405020304" pitchFamily="18" charset="0"/>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67251141"/>
                  </a:ext>
                </a:extLst>
              </a:tr>
              <a:tr h="981302">
                <a:tc>
                  <a:txBody>
                    <a:bodyPr/>
                    <a:lstStyle/>
                    <a:p>
                      <a:pPr algn="l" fontAlgn="ctr"/>
                      <a:r>
                        <a:rPr lang="ru-RU" sz="900" b="0" i="0" u="none" strike="noStrike" dirty="0">
                          <a:effectLst/>
                          <a:latin typeface="Times New Roman" panose="02020603050405020304" pitchFamily="18" charset="0"/>
                        </a:rPr>
                        <a:t>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99,7</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99,70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Показатель выполнен на 99,7%. Экономия бюджетных средств на заработную плату в связи с организационно-штатными мероприятиям</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31201943"/>
                  </a:ext>
                </a:extLst>
              </a:tr>
              <a:tr h="170615">
                <a:tc>
                  <a:txBody>
                    <a:bodyPr/>
                    <a:lstStyle/>
                    <a:p>
                      <a:pPr algn="l" fontAlgn="t"/>
                      <a:r>
                        <a:rPr lang="ru-RU" sz="900" b="1" i="1" u="none" strike="noStrike">
                          <a:solidFill>
                            <a:srgbClr val="000000"/>
                          </a:solidFill>
                          <a:effectLst/>
                          <a:latin typeface="Times New Roman" panose="02020603050405020304" pitchFamily="18" charset="0"/>
                        </a:rPr>
                        <a:t>Подпрограмма 8. Обеспечивающая подпрограмма</a:t>
                      </a:r>
                    </a:p>
                  </a:txBody>
                  <a:tcPr marL="5297" marR="5297" marT="5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68825669"/>
                  </a:ext>
                </a:extLst>
              </a:tr>
              <a:tr h="327101">
                <a:tc>
                  <a:txBody>
                    <a:bodyPr/>
                    <a:lstStyle/>
                    <a:p>
                      <a:pPr algn="l" fontAlgn="ctr"/>
                      <a:r>
                        <a:rPr lang="ru-RU" sz="900" b="0" i="0" u="none" strike="noStrike">
                          <a:effectLst/>
                          <a:latin typeface="Times New Roman" panose="02020603050405020304" pitchFamily="18" charset="0"/>
                        </a:rPr>
                        <a:t>Доля достигнутых показателей муниципальной программы Городского округа Балашиха «Культура»</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97</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97,98</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93044689"/>
                  </a:ext>
                </a:extLst>
              </a:tr>
              <a:tr h="170615">
                <a:tc>
                  <a:txBody>
                    <a:bodyPr/>
                    <a:lstStyle/>
                    <a:p>
                      <a:pPr algn="l" fontAlgn="t"/>
                      <a:r>
                        <a:rPr lang="ru-RU" sz="900" b="1" i="1" u="none" strike="noStrike">
                          <a:solidFill>
                            <a:srgbClr val="000000"/>
                          </a:solidFill>
                          <a:effectLst/>
                          <a:latin typeface="Times New Roman" panose="02020603050405020304" pitchFamily="18" charset="0"/>
                        </a:rPr>
                        <a:t>Подпрограмма 9. Развитие парков культуры и отдыха</a:t>
                      </a:r>
                    </a:p>
                  </a:txBody>
                  <a:tcPr marL="5297" marR="5297" marT="5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06296127"/>
                  </a:ext>
                </a:extLst>
              </a:tr>
              <a:tr h="163812">
                <a:tc>
                  <a:txBody>
                    <a:bodyPr/>
                    <a:lstStyle/>
                    <a:p>
                      <a:pPr algn="l" fontAlgn="ctr"/>
                      <a:r>
                        <a:rPr lang="ru-RU" sz="900" b="0" i="0" u="none" strike="noStrike">
                          <a:effectLst/>
                          <a:latin typeface="Times New Roman" panose="02020603050405020304" pitchFamily="18" charset="0"/>
                        </a:rPr>
                        <a:t>Соответствие нормативу обеспеченности парками культуры и отдыха</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52</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52,9</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101,73</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26482427"/>
                  </a:ext>
                </a:extLst>
              </a:tr>
              <a:tr h="654202">
                <a:tc>
                  <a:txBody>
                    <a:bodyPr/>
                    <a:lstStyle/>
                    <a:p>
                      <a:pPr algn="l" fontAlgn="ctr"/>
                      <a:r>
                        <a:rPr lang="ru-RU" sz="900" b="0" i="0" u="none" strike="noStrike">
                          <a:effectLst/>
                          <a:latin typeface="Times New Roman" panose="02020603050405020304" pitchFamily="18" charset="0"/>
                        </a:rPr>
                        <a:t>Увеличение числа посетителей парков культуры и отдыха</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 по отношению к базовому году</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125</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227</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181,60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3884068"/>
                  </a:ext>
                </a:extLst>
              </a:tr>
              <a:tr h="163812">
                <a:tc gridSpan="4">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"Образование"</a:t>
                      </a:r>
                    </a:p>
                  </a:txBody>
                  <a:tcPr marL="5297" marR="5297" marT="5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ru-RU" sz="900" b="0" i="0" u="none" strike="noStrike">
                          <a:effectLst/>
                          <a:latin typeface="Times New Roman" panose="02020603050405020304" pitchFamily="18" charset="0"/>
                        </a:rPr>
                        <a:t> </a:t>
                      </a:r>
                    </a:p>
                  </a:txBody>
                  <a:tcPr marL="5297" marR="5297" marT="52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5738770"/>
                  </a:ext>
                </a:extLst>
              </a:tr>
              <a:tr h="170615">
                <a:tc>
                  <a:txBody>
                    <a:bodyPr/>
                    <a:lstStyle/>
                    <a:p>
                      <a:pPr algn="l" fontAlgn="t"/>
                      <a:r>
                        <a:rPr lang="ru-RU" sz="900" b="1" i="1" u="none" strike="noStrike">
                          <a:solidFill>
                            <a:srgbClr val="000000"/>
                          </a:solidFill>
                          <a:effectLst/>
                          <a:latin typeface="Times New Roman" panose="02020603050405020304" pitchFamily="18" charset="0"/>
                        </a:rPr>
                        <a:t>Подпрограмма 1. Дошкольное образование</a:t>
                      </a:r>
                    </a:p>
                  </a:txBody>
                  <a:tcPr marL="5297" marR="5297" marT="529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15520563"/>
                  </a:ext>
                </a:extLst>
              </a:tr>
              <a:tr h="327101">
                <a:tc>
                  <a:txBody>
                    <a:bodyPr/>
                    <a:lstStyle/>
                    <a:p>
                      <a:pPr algn="l" fontAlgn="ctr"/>
                      <a:r>
                        <a:rPr lang="ru-RU" sz="900" b="0" i="0" u="none" strike="noStrike">
                          <a:effectLst/>
                          <a:latin typeface="Times New Roman" panose="02020603050405020304" pitchFamily="18" charset="0"/>
                        </a:rPr>
                        <a:t>Доступность дошкольного образования для детей в возрасте от трех до семи лет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67360575"/>
                  </a:ext>
                </a:extLst>
              </a:tr>
              <a:tr h="163812">
                <a:tc>
                  <a:txBody>
                    <a:bodyPr/>
                    <a:lstStyle/>
                    <a:p>
                      <a:pPr algn="l" fontAlgn="ctr"/>
                      <a:r>
                        <a:rPr lang="ru-RU" sz="900" b="0" i="0" u="none" strike="noStrike">
                          <a:effectLst/>
                          <a:latin typeface="Times New Roman" panose="02020603050405020304" pitchFamily="18" charset="0"/>
                        </a:rPr>
                        <a:t>Доступность дошкольного образования для детей в возрасте до 3-х лет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74825153"/>
                  </a:ext>
                </a:extLst>
              </a:tr>
              <a:tr h="490912">
                <a:tc>
                  <a:txBody>
                    <a:bodyPr/>
                    <a:lstStyle/>
                    <a:p>
                      <a:pPr algn="l" fontAlgn="ctr"/>
                      <a:r>
                        <a:rPr lang="ru-RU" sz="900" b="0" i="0" u="none" strike="noStrike">
                          <a:effectLst/>
                          <a:latin typeface="Times New Roman" panose="02020603050405020304" pitchFamily="18" charset="0"/>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110,6</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115,24</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104,20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12763031"/>
                  </a:ext>
                </a:extLst>
              </a:tr>
              <a:tr h="1145115">
                <a:tc>
                  <a:txBody>
                    <a:bodyPr/>
                    <a:lstStyle/>
                    <a:p>
                      <a:pPr algn="l" fontAlgn="ctr"/>
                      <a:r>
                        <a:rPr lang="ru-RU" sz="900" b="0" i="0" u="none" strike="noStrike">
                          <a:effectLst/>
                          <a:latin typeface="Times New Roman" panose="02020603050405020304" pitchFamily="18" charset="0"/>
                        </a:rPr>
                        <a:t> 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место</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270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270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297" marR="5297" marT="52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75990159"/>
                  </a:ext>
                </a:extLst>
              </a:tr>
            </a:tbl>
          </a:graphicData>
        </a:graphic>
      </p:graphicFrame>
    </p:spTree>
    <p:extLst>
      <p:ext uri="{BB962C8B-B14F-4D97-AF65-F5344CB8AC3E}">
        <p14:creationId xmlns:p14="http://schemas.microsoft.com/office/powerpoint/2010/main" val="1873813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CFF0B630-38A6-4A70-84D4-F1B0CC948169}"/>
              </a:ext>
            </a:extLst>
          </p:cNvPr>
          <p:cNvGraphicFramePr>
            <a:graphicFrameLocks noGrp="1"/>
          </p:cNvGraphicFramePr>
          <p:nvPr>
            <p:extLst>
              <p:ext uri="{D42A27DB-BD31-4B8C-83A1-F6EECF244321}">
                <p14:modId xmlns:p14="http://schemas.microsoft.com/office/powerpoint/2010/main" val="406189718"/>
              </p:ext>
            </p:extLst>
          </p:nvPr>
        </p:nvGraphicFramePr>
        <p:xfrm>
          <a:off x="179512" y="620688"/>
          <a:ext cx="8784977" cy="6048673"/>
        </p:xfrm>
        <a:graphic>
          <a:graphicData uri="http://schemas.openxmlformats.org/drawingml/2006/table">
            <a:tbl>
              <a:tblPr/>
              <a:tblGrid>
                <a:gridCol w="4301817">
                  <a:extLst>
                    <a:ext uri="{9D8B030D-6E8A-4147-A177-3AD203B41FA5}">
                      <a16:colId xmlns:a16="http://schemas.microsoft.com/office/drawing/2014/main" val="1180225985"/>
                    </a:ext>
                  </a:extLst>
                </a:gridCol>
                <a:gridCol w="715291">
                  <a:extLst>
                    <a:ext uri="{9D8B030D-6E8A-4147-A177-3AD203B41FA5}">
                      <a16:colId xmlns:a16="http://schemas.microsoft.com/office/drawing/2014/main" val="3914773058"/>
                    </a:ext>
                  </a:extLst>
                </a:gridCol>
                <a:gridCol w="745514">
                  <a:extLst>
                    <a:ext uri="{9D8B030D-6E8A-4147-A177-3AD203B41FA5}">
                      <a16:colId xmlns:a16="http://schemas.microsoft.com/office/drawing/2014/main" val="1139095130"/>
                    </a:ext>
                  </a:extLst>
                </a:gridCol>
                <a:gridCol w="715291">
                  <a:extLst>
                    <a:ext uri="{9D8B030D-6E8A-4147-A177-3AD203B41FA5}">
                      <a16:colId xmlns:a16="http://schemas.microsoft.com/office/drawing/2014/main" val="526305997"/>
                    </a:ext>
                  </a:extLst>
                </a:gridCol>
                <a:gridCol w="695142">
                  <a:extLst>
                    <a:ext uri="{9D8B030D-6E8A-4147-A177-3AD203B41FA5}">
                      <a16:colId xmlns:a16="http://schemas.microsoft.com/office/drawing/2014/main" val="1752675473"/>
                    </a:ext>
                  </a:extLst>
                </a:gridCol>
                <a:gridCol w="1611922">
                  <a:extLst>
                    <a:ext uri="{9D8B030D-6E8A-4147-A177-3AD203B41FA5}">
                      <a16:colId xmlns:a16="http://schemas.microsoft.com/office/drawing/2014/main" val="715274212"/>
                    </a:ext>
                  </a:extLst>
                </a:gridCol>
              </a:tblGrid>
              <a:tr h="761688">
                <a:tc>
                  <a:txBody>
                    <a:bodyPr/>
                    <a:lstStyle/>
                    <a:p>
                      <a:pPr algn="l" fontAlgn="ctr"/>
                      <a:r>
                        <a:rPr lang="ru-RU" sz="900" b="0" i="0" u="none" strike="noStrike">
                          <a:effectLst/>
                          <a:latin typeface="Times New Roman" panose="02020603050405020304" pitchFamily="18" charset="0"/>
                        </a:rPr>
                        <a:t>Количество детей в возрасте от 1,5 до 7 лет, направленных и зачисленных в течение соответствующего финансового года в Единой информационной системе «Зачисление в ДОУ» на созданные дополнительные места в организациях по присмотру и уходу за детьми, расположенных в микрорайонах с наибольшей очередностью</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место</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215</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215</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42345896"/>
                  </a:ext>
                </a:extLst>
              </a:tr>
              <a:tr h="158868">
                <a:tc>
                  <a:txBody>
                    <a:bodyPr/>
                    <a:lstStyle/>
                    <a:p>
                      <a:pPr algn="l" fontAlgn="t"/>
                      <a:r>
                        <a:rPr lang="ru-RU" sz="900" b="1" i="1" u="none" strike="noStrike">
                          <a:solidFill>
                            <a:srgbClr val="000000"/>
                          </a:solidFill>
                          <a:effectLst/>
                          <a:latin typeface="Times New Roman" panose="02020603050405020304" pitchFamily="18" charset="0"/>
                        </a:rPr>
                        <a:t>Подпрограмма 2. Общее образование</a:t>
                      </a:r>
                    </a:p>
                  </a:txBody>
                  <a:tcPr marL="4953" marR="4953" marT="4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10040643"/>
                  </a:ext>
                </a:extLst>
              </a:tr>
              <a:tr h="457110">
                <a:tc>
                  <a:txBody>
                    <a:bodyPr/>
                    <a:lstStyle/>
                    <a:p>
                      <a:pPr algn="l" fontAlgn="ctr"/>
                      <a:r>
                        <a:rPr lang="ru-RU" sz="900" b="0" i="0" u="none" strike="noStrike">
                          <a:effectLst/>
                          <a:latin typeface="Times New Roman" panose="02020603050405020304" pitchFamily="18" charset="0"/>
                        </a:rPr>
                        <a:t>Доля выпускников текущего года, набравших 250 баллов и более по 3 предметам, к общему количеству выпускников текущего года, сдавших ЕГЭ по 3 и более предметам</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13,9</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17,3</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124,46</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78649304"/>
                  </a:ext>
                </a:extLst>
              </a:tr>
              <a:tr h="304579">
                <a:tc>
                  <a:txBody>
                    <a:bodyPr/>
                    <a:lstStyle/>
                    <a:p>
                      <a:pPr algn="l" fontAlgn="ctr"/>
                      <a:r>
                        <a:rPr lang="ru-RU" sz="900" b="0" i="0" u="none" strike="noStrike">
                          <a:effectLst/>
                          <a:latin typeface="Times New Roman" panose="02020603050405020304" pitchFamily="18" charset="0"/>
                        </a:rPr>
                        <a:t> Количество объектов, в которых в полном объеме выполнены мероприятия по капитальному ремонту общеобразовательных организаций</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63479265"/>
                  </a:ext>
                </a:extLst>
              </a:tr>
              <a:tr h="746582">
                <a:tc>
                  <a:txBody>
                    <a:bodyPr/>
                    <a:lstStyle/>
                    <a:p>
                      <a:pPr algn="l" fontAlgn="ctr"/>
                      <a:r>
                        <a:rPr lang="ru-RU" sz="900" b="0" i="0" u="none" strike="noStrike">
                          <a:effectLst/>
                          <a:latin typeface="Times New Roman" panose="02020603050405020304" pitchFamily="18" charset="0"/>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116,8</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116,8</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52041613"/>
                  </a:ext>
                </a:extLst>
              </a:tr>
              <a:tr h="761688">
                <a:tc>
                  <a:txBody>
                    <a:bodyPr/>
                    <a:lstStyle/>
                    <a:p>
                      <a:pPr algn="l" fontAlgn="ctr"/>
                      <a:r>
                        <a:rPr lang="ru-RU" sz="900" b="0" i="0" u="none" strike="noStrike">
                          <a:effectLst/>
                          <a:latin typeface="Times New Roman" panose="02020603050405020304" pitchFamily="18" charset="0"/>
                        </a:rPr>
                        <a:t>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58057997"/>
                  </a:ext>
                </a:extLst>
              </a:tr>
              <a:tr h="457110">
                <a:tc>
                  <a:txBody>
                    <a:bodyPr/>
                    <a:lstStyle/>
                    <a:p>
                      <a:pPr algn="l" fontAlgn="ctr"/>
                      <a:r>
                        <a:rPr lang="ru-RU" sz="900" b="0" i="0" u="none" strike="noStrike">
                          <a:effectLst/>
                          <a:latin typeface="Times New Roman" panose="02020603050405020304" pitchFamily="18" charset="0"/>
                        </a:rPr>
                        <a:t>В общеобразовательных организациях, расположенных в сельской местности и малых городах, созданы и функционируют центры образования естественно-научной и технологической направленностей</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19378222"/>
                  </a:ext>
                </a:extLst>
              </a:tr>
              <a:tr h="761688">
                <a:tc>
                  <a:txBody>
                    <a:bodyPr/>
                    <a:lstStyle/>
                    <a:p>
                      <a:pPr algn="l" fontAlgn="ctr"/>
                      <a:r>
                        <a:rPr lang="ru-RU" sz="900" b="0" i="0" u="none" strike="noStrike">
                          <a:effectLst/>
                          <a:latin typeface="Times New Roman" panose="02020603050405020304" pitchFamily="18" charset="0"/>
                        </a:rPr>
                        <a:t>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27138042"/>
                  </a:ext>
                </a:extLst>
              </a:tr>
              <a:tr h="317735">
                <a:tc>
                  <a:txBody>
                    <a:bodyPr/>
                    <a:lstStyle/>
                    <a:p>
                      <a:pPr algn="l" fontAlgn="t"/>
                      <a:r>
                        <a:rPr lang="ru-RU" sz="900" b="1" i="1" u="none" strike="noStrike">
                          <a:solidFill>
                            <a:srgbClr val="000000"/>
                          </a:solidFill>
                          <a:effectLst/>
                          <a:latin typeface="Times New Roman" panose="02020603050405020304" pitchFamily="18" charset="0"/>
                        </a:rPr>
                        <a:t>Подпрограмма 3. Дополнительное образование, воспитание и психолого-социальное сопровождение детей</a:t>
                      </a:r>
                    </a:p>
                  </a:txBody>
                  <a:tcPr marL="4953" marR="4953" marT="4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81669250"/>
                  </a:ext>
                </a:extLst>
              </a:tr>
              <a:tr h="248535">
                <a:tc>
                  <a:txBody>
                    <a:bodyPr/>
                    <a:lstStyle/>
                    <a:p>
                      <a:pPr algn="l" fontAlgn="ctr"/>
                      <a:r>
                        <a:rPr lang="ru-RU" sz="900" b="0" i="0" u="none" strike="noStrike">
                          <a:effectLst/>
                          <a:latin typeface="Times New Roman" panose="02020603050405020304" pitchFamily="18" charset="0"/>
                        </a:rPr>
                        <a:t>Доля детей в возрасте от 5 до 18 лет, охваченных дополнительным образованием</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84</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84</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79445846"/>
                  </a:ext>
                </a:extLst>
              </a:tr>
              <a:tr h="457110">
                <a:tc>
                  <a:txBody>
                    <a:bodyPr/>
                    <a:lstStyle/>
                    <a:p>
                      <a:pPr algn="l" fontAlgn="ctr"/>
                      <a:r>
                        <a:rPr lang="ru-RU" sz="900" b="0" i="0" u="none" strike="noStrike">
                          <a:effectLst/>
                          <a:latin typeface="Times New Roman" panose="02020603050405020304" pitchFamily="18" charset="0"/>
                        </a:rPr>
                        <a:t>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107,72</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107,72</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13863355"/>
                  </a:ext>
                </a:extLst>
              </a:tr>
              <a:tr h="152533">
                <a:tc>
                  <a:txBody>
                    <a:bodyPr/>
                    <a:lstStyle/>
                    <a:p>
                      <a:pPr algn="l" fontAlgn="ctr"/>
                      <a:r>
                        <a:rPr lang="ru-RU" sz="900" b="0" i="0" u="none" strike="noStrike">
                          <a:effectLst/>
                          <a:latin typeface="Times New Roman" panose="02020603050405020304" pitchFamily="18" charset="0"/>
                        </a:rPr>
                        <a:t>Созданы детские технопарки "Кванториум" (нарастающим итогом)</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98613881"/>
                  </a:ext>
                </a:extLst>
              </a:tr>
              <a:tr h="158868">
                <a:tc>
                  <a:txBody>
                    <a:bodyPr/>
                    <a:lstStyle/>
                    <a:p>
                      <a:pPr algn="l" fontAlgn="t"/>
                      <a:r>
                        <a:rPr lang="ru-RU" sz="900" b="1" i="1" u="none" strike="noStrike">
                          <a:solidFill>
                            <a:srgbClr val="000000"/>
                          </a:solidFill>
                          <a:effectLst/>
                          <a:latin typeface="Times New Roman" panose="02020603050405020304" pitchFamily="18" charset="0"/>
                        </a:rPr>
                        <a:t>Подпрограмма 4. Профессиональное образование</a:t>
                      </a:r>
                    </a:p>
                  </a:txBody>
                  <a:tcPr marL="4953" marR="4953" marT="49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58713457"/>
                  </a:ext>
                </a:extLst>
              </a:tr>
              <a:tr h="304579">
                <a:tc>
                  <a:txBody>
                    <a:bodyPr/>
                    <a:lstStyle/>
                    <a:p>
                      <a:pPr algn="l" fontAlgn="ctr"/>
                      <a:r>
                        <a:rPr lang="ru-RU" sz="900" b="0" i="0" u="none" strike="noStrike">
                          <a:effectLst/>
                          <a:latin typeface="Times New Roman" panose="02020603050405020304" pitchFamily="18" charset="0"/>
                        </a:rPr>
                        <a:t>Доля педагогических работников, прошедших добровольную независимую оценку квалификации</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73,35</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458,44</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53" marR="4953" marT="49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18322871"/>
                  </a:ext>
                </a:extLst>
              </a:tr>
            </a:tbl>
          </a:graphicData>
        </a:graphic>
      </p:graphicFrame>
    </p:spTree>
    <p:extLst>
      <p:ext uri="{BB962C8B-B14F-4D97-AF65-F5344CB8AC3E}">
        <p14:creationId xmlns:p14="http://schemas.microsoft.com/office/powerpoint/2010/main" val="127575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35C715D6-F6F6-4CA7-B699-3F0F867E67CE}"/>
              </a:ext>
            </a:extLst>
          </p:cNvPr>
          <p:cNvGraphicFramePr>
            <a:graphicFrameLocks noGrp="1"/>
          </p:cNvGraphicFramePr>
          <p:nvPr>
            <p:extLst>
              <p:ext uri="{D42A27DB-BD31-4B8C-83A1-F6EECF244321}">
                <p14:modId xmlns:p14="http://schemas.microsoft.com/office/powerpoint/2010/main" val="1306995676"/>
              </p:ext>
            </p:extLst>
          </p:nvPr>
        </p:nvGraphicFramePr>
        <p:xfrm>
          <a:off x="251520" y="620688"/>
          <a:ext cx="8640959" cy="6048673"/>
        </p:xfrm>
        <a:graphic>
          <a:graphicData uri="http://schemas.openxmlformats.org/drawingml/2006/table">
            <a:tbl>
              <a:tblPr/>
              <a:tblGrid>
                <a:gridCol w="4231296">
                  <a:extLst>
                    <a:ext uri="{9D8B030D-6E8A-4147-A177-3AD203B41FA5}">
                      <a16:colId xmlns:a16="http://schemas.microsoft.com/office/drawing/2014/main" val="3803350251"/>
                    </a:ext>
                  </a:extLst>
                </a:gridCol>
                <a:gridCol w="703563">
                  <a:extLst>
                    <a:ext uri="{9D8B030D-6E8A-4147-A177-3AD203B41FA5}">
                      <a16:colId xmlns:a16="http://schemas.microsoft.com/office/drawing/2014/main" val="1633165449"/>
                    </a:ext>
                  </a:extLst>
                </a:gridCol>
                <a:gridCol w="733293">
                  <a:extLst>
                    <a:ext uri="{9D8B030D-6E8A-4147-A177-3AD203B41FA5}">
                      <a16:colId xmlns:a16="http://schemas.microsoft.com/office/drawing/2014/main" val="2752231696"/>
                    </a:ext>
                  </a:extLst>
                </a:gridCol>
                <a:gridCol w="703563">
                  <a:extLst>
                    <a:ext uri="{9D8B030D-6E8A-4147-A177-3AD203B41FA5}">
                      <a16:colId xmlns:a16="http://schemas.microsoft.com/office/drawing/2014/main" val="52259413"/>
                    </a:ext>
                  </a:extLst>
                </a:gridCol>
                <a:gridCol w="683746">
                  <a:extLst>
                    <a:ext uri="{9D8B030D-6E8A-4147-A177-3AD203B41FA5}">
                      <a16:colId xmlns:a16="http://schemas.microsoft.com/office/drawing/2014/main" val="2812761272"/>
                    </a:ext>
                  </a:extLst>
                </a:gridCol>
                <a:gridCol w="1585498">
                  <a:extLst>
                    <a:ext uri="{9D8B030D-6E8A-4147-A177-3AD203B41FA5}">
                      <a16:colId xmlns:a16="http://schemas.microsoft.com/office/drawing/2014/main" val="4111739469"/>
                    </a:ext>
                  </a:extLst>
                </a:gridCol>
              </a:tblGrid>
              <a:tr h="160576">
                <a:tc>
                  <a:txBody>
                    <a:bodyPr/>
                    <a:lstStyle/>
                    <a:p>
                      <a:pPr algn="l" fontAlgn="t"/>
                      <a:r>
                        <a:rPr lang="ru-RU" sz="900" b="1" i="1" u="none" strike="noStrike">
                          <a:solidFill>
                            <a:srgbClr val="000000"/>
                          </a:solidFill>
                          <a:effectLst/>
                          <a:latin typeface="Times New Roman" panose="02020603050405020304" pitchFamily="18" charset="0"/>
                        </a:rPr>
                        <a:t>Подпрограмма 5. Обеспечивающая подпрограмма</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56197852"/>
                  </a:ext>
                </a:extLst>
              </a:tr>
              <a:tr h="154172">
                <a:tc gridSpan="4">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"Социальная защита населения"</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ru-RU" sz="900" b="0" i="0" u="none" strike="noStrike">
                          <a:effectLst/>
                          <a:latin typeface="Times New Roman" panose="02020603050405020304" pitchFamily="18" charset="0"/>
                        </a:rPr>
                        <a:t> </a:t>
                      </a:r>
                    </a:p>
                  </a:txBody>
                  <a:tcPr marL="5007" marR="5007" marT="5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07823217"/>
                  </a:ext>
                </a:extLst>
              </a:tr>
              <a:tr h="160576">
                <a:tc>
                  <a:txBody>
                    <a:bodyPr/>
                    <a:lstStyle/>
                    <a:p>
                      <a:pPr algn="l" fontAlgn="t"/>
                      <a:r>
                        <a:rPr lang="ru-RU" sz="900" b="1" i="1" u="none" strike="noStrike">
                          <a:solidFill>
                            <a:srgbClr val="000000"/>
                          </a:solidFill>
                          <a:effectLst/>
                          <a:latin typeface="Times New Roman" panose="02020603050405020304" pitchFamily="18" charset="0"/>
                        </a:rPr>
                        <a:t>Подпрограмма 1. Социальная поддержка граждан</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20972657"/>
                  </a:ext>
                </a:extLst>
              </a:tr>
              <a:tr h="154172">
                <a:tc>
                  <a:txBody>
                    <a:bodyPr/>
                    <a:lstStyle/>
                    <a:p>
                      <a:pPr algn="l" fontAlgn="ctr"/>
                      <a:r>
                        <a:rPr lang="ru-RU" sz="900" b="0" i="0" u="none" strike="noStrike">
                          <a:effectLst/>
                          <a:latin typeface="Times New Roman" panose="02020603050405020304" pitchFamily="18" charset="0"/>
                        </a:rPr>
                        <a:t>Активное долголетие</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10,5</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106,67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31787303"/>
                  </a:ext>
                </a:extLst>
              </a:tr>
              <a:tr h="318195">
                <a:tc>
                  <a:txBody>
                    <a:bodyPr/>
                    <a:lstStyle/>
                    <a:p>
                      <a:pPr algn="l" fontAlgn="ctr"/>
                      <a:r>
                        <a:rPr lang="ru-RU" sz="900" b="0" i="0" u="none" strike="noStrike" dirty="0">
                          <a:effectLst/>
                          <a:latin typeface="Times New Roman" panose="02020603050405020304" pitchFamily="18" charset="0"/>
                        </a:rPr>
                        <a:t>Уровень бедности</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3,7</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86,49</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65810544"/>
                  </a:ext>
                </a:extLst>
              </a:tr>
              <a:tr h="462024">
                <a:tc>
                  <a:txBody>
                    <a:bodyPr/>
                    <a:lstStyle/>
                    <a:p>
                      <a:pPr algn="l" fontAlgn="ctr"/>
                      <a:r>
                        <a:rPr lang="ru-RU" sz="900" b="0" i="0" u="none" strike="noStrike">
                          <a:effectLst/>
                          <a:latin typeface="Times New Roman" panose="02020603050405020304" pitchFamily="18" charset="0"/>
                        </a:rPr>
                        <a:t>Доля граждан, получивших субсидии на оплату жилого помещения и коммунальных услуг, от общего числа обратившихся граждан и имеющих право на их получение в соответствии с законодательством</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31736345"/>
                  </a:ext>
                </a:extLst>
              </a:tr>
              <a:tr h="307851">
                <a:tc>
                  <a:txBody>
                    <a:bodyPr/>
                    <a:lstStyle/>
                    <a:p>
                      <a:pPr algn="l" fontAlgn="ctr"/>
                      <a:r>
                        <a:rPr lang="ru-RU" sz="900" b="0" i="0" u="none" strike="noStrike">
                          <a:effectLst/>
                          <a:latin typeface="Times New Roman" panose="02020603050405020304" pitchFamily="18" charset="0"/>
                        </a:rPr>
                        <a:t>Доля муниципальных служащих, вышедших на пенсию, и получающих пенсию за выслугу лет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91183590"/>
                  </a:ext>
                </a:extLst>
              </a:tr>
              <a:tr h="160576">
                <a:tc>
                  <a:txBody>
                    <a:bodyPr/>
                    <a:lstStyle/>
                    <a:p>
                      <a:pPr algn="l" fontAlgn="t"/>
                      <a:r>
                        <a:rPr lang="ru-RU" sz="900" b="1" i="1" u="none" strike="noStrike">
                          <a:solidFill>
                            <a:srgbClr val="000000"/>
                          </a:solidFill>
                          <a:effectLst/>
                          <a:latin typeface="Times New Roman" panose="02020603050405020304" pitchFamily="18" charset="0"/>
                        </a:rPr>
                        <a:t>Подпрограмма 2. Доступная среда</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12155675"/>
                  </a:ext>
                </a:extLst>
              </a:tr>
              <a:tr h="462024">
                <a:tc>
                  <a:txBody>
                    <a:bodyPr/>
                    <a:lstStyle/>
                    <a:p>
                      <a:pPr algn="l" fontAlgn="ctr"/>
                      <a:r>
                        <a:rPr lang="ru-RU" sz="900" b="0" i="0" u="none" strike="noStrike">
                          <a:effectLst/>
                          <a:latin typeface="Times New Roman" panose="02020603050405020304" pitchFamily="18" charset="0"/>
                        </a:rPr>
                        <a:t>Доля детей-инвалидов в возрасте от 1,5 года до 7 лет, охваченных дошкольным образованием, в общей численности детей-инвалидов такого возраста</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58580191"/>
                  </a:ext>
                </a:extLst>
              </a:tr>
              <a:tr h="462024">
                <a:tc>
                  <a:txBody>
                    <a:bodyPr/>
                    <a:lstStyle/>
                    <a:p>
                      <a:pPr algn="l" fontAlgn="ctr"/>
                      <a:r>
                        <a:rPr lang="ru-RU" sz="900" b="0" i="0" u="none" strike="noStrike">
                          <a:effectLst/>
                          <a:latin typeface="Times New Roman" panose="02020603050405020304" pitchFamily="18" charset="0"/>
                        </a:rPr>
                        <a:t>Доля детей-инвалидов в возрасте от 5 до 18 лет, получающих дополнительное образование, в общей численности детей-инвалидов такого возраста</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66468939"/>
                  </a:ext>
                </a:extLst>
              </a:tr>
              <a:tr h="462024">
                <a:tc>
                  <a:txBody>
                    <a:bodyPr/>
                    <a:lstStyle/>
                    <a:p>
                      <a:pPr algn="l" fontAlgn="ctr"/>
                      <a:r>
                        <a:rPr lang="ru-RU" sz="900" b="0" i="0" u="none" strike="noStrike">
                          <a:effectLst/>
                          <a:latin typeface="Times New Roman" panose="02020603050405020304" pitchFamily="18" charset="0"/>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88479513"/>
                  </a:ext>
                </a:extLst>
              </a:tr>
              <a:tr h="615704">
                <a:tc>
                  <a:txBody>
                    <a:bodyPr/>
                    <a:lstStyle/>
                    <a:p>
                      <a:pPr algn="l" fontAlgn="ctr"/>
                      <a:r>
                        <a:rPr lang="ru-RU" sz="900" b="0" i="0" u="none" strike="noStrike">
                          <a:effectLst/>
                          <a:latin typeface="Times New Roman" panose="02020603050405020304"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муниципальных приоритетных объектов</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79,8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81,8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102,51</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16620557"/>
                  </a:ext>
                </a:extLst>
              </a:tr>
              <a:tr h="160576">
                <a:tc>
                  <a:txBody>
                    <a:bodyPr/>
                    <a:lstStyle/>
                    <a:p>
                      <a:pPr algn="l" fontAlgn="t"/>
                      <a:r>
                        <a:rPr lang="ru-RU" sz="900" b="1" i="1" u="none" strike="noStrike">
                          <a:solidFill>
                            <a:srgbClr val="000000"/>
                          </a:solidFill>
                          <a:effectLst/>
                          <a:latin typeface="Times New Roman" panose="02020603050405020304" pitchFamily="18" charset="0"/>
                        </a:rPr>
                        <a:t>Подпрограмма 3. Развитие системы отдыха и оздоровления детей</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94891306"/>
                  </a:ext>
                </a:extLst>
              </a:tr>
              <a:tr h="615704">
                <a:tc>
                  <a:txBody>
                    <a:bodyPr/>
                    <a:lstStyle/>
                    <a:p>
                      <a:pPr algn="l" fontAlgn="ctr"/>
                      <a:r>
                        <a:rPr lang="ru-RU" sz="900" b="0" i="0" u="none" strike="noStrike">
                          <a:effectLst/>
                          <a:latin typeface="Times New Roman" panose="02020603050405020304" pitchFamily="18" charset="0"/>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56</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76,5</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136,61</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86552017"/>
                  </a:ext>
                </a:extLst>
              </a:tr>
              <a:tr h="307851">
                <a:tc>
                  <a:txBody>
                    <a:bodyPr/>
                    <a:lstStyle/>
                    <a:p>
                      <a:pPr algn="l" fontAlgn="ctr"/>
                      <a:r>
                        <a:rPr lang="ru-RU" sz="900" b="0" i="0" u="none" strike="noStrike">
                          <a:effectLst/>
                          <a:latin typeface="Times New Roman" panose="02020603050405020304" pitchFamily="18" charset="0"/>
                        </a:rPr>
                        <a:t>Доля детей, охваченных отдыхом и оздоровлением, в общей численности детей в возрасте от 7 до 15 лет, подлежащих оздоровлению</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62</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62,3</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100,48</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9806271"/>
                  </a:ext>
                </a:extLst>
              </a:tr>
              <a:tr h="160576">
                <a:tc>
                  <a:txBody>
                    <a:bodyPr/>
                    <a:lstStyle/>
                    <a:p>
                      <a:pPr algn="l" fontAlgn="t"/>
                      <a:r>
                        <a:rPr lang="ru-RU" sz="900" b="1" i="1" u="none" strike="noStrike">
                          <a:solidFill>
                            <a:srgbClr val="000000"/>
                          </a:solidFill>
                          <a:effectLst/>
                          <a:latin typeface="Times New Roman" panose="02020603050405020304" pitchFamily="18" charset="0"/>
                        </a:rPr>
                        <a:t>Подпрограмма 8. Развитие трудовых ресурсов и охраны труда</a:t>
                      </a:r>
                    </a:p>
                  </a:txBody>
                  <a:tcPr marL="5007" marR="5007" marT="50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35498360"/>
                  </a:ext>
                </a:extLst>
              </a:tr>
              <a:tr h="462024">
                <a:tc>
                  <a:txBody>
                    <a:bodyPr/>
                    <a:lstStyle/>
                    <a:p>
                      <a:pPr algn="l" fontAlgn="ctr"/>
                      <a:r>
                        <a:rPr lang="ru-RU" sz="900" b="0" i="0" u="none" strike="noStrike">
                          <a:effectLst/>
                          <a:latin typeface="Times New Roman" panose="02020603050405020304" pitchFamily="18" charset="0"/>
                        </a:rPr>
                        <a:t>Число пострадавших в результате несчастных случаев на производстве со смертельным исходом в расчете на 1000 работающих (организаций, занятых в экономике муниципального образования), промилле</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Промилле</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0,061</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27313837"/>
                  </a:ext>
                </a:extLst>
              </a:tr>
              <a:tr h="462024">
                <a:tc>
                  <a:txBody>
                    <a:bodyPr/>
                    <a:lstStyle/>
                    <a:p>
                      <a:pPr algn="l" fontAlgn="ctr"/>
                      <a:r>
                        <a:rPr lang="ru-RU" sz="900" b="0" i="0" u="none" strike="noStrike">
                          <a:effectLst/>
                          <a:latin typeface="Times New Roman" panose="02020603050405020304" pitchFamily="18" charset="0"/>
                        </a:rPr>
                        <a:t>Удельный вес рабочих мест, на которых проведена специальная оценка условий труда, в общем количестве рабочих мест (по кругу организаций муниципальной собственности)</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007" marR="5007" marT="5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58210794"/>
                  </a:ext>
                </a:extLst>
              </a:tr>
            </a:tbl>
          </a:graphicData>
        </a:graphic>
      </p:graphicFrame>
    </p:spTree>
    <p:extLst>
      <p:ext uri="{BB962C8B-B14F-4D97-AF65-F5344CB8AC3E}">
        <p14:creationId xmlns:p14="http://schemas.microsoft.com/office/powerpoint/2010/main" val="592976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D5A19517-DFC9-4597-BCC2-C5017983D14F}"/>
              </a:ext>
            </a:extLst>
          </p:cNvPr>
          <p:cNvGraphicFramePr>
            <a:graphicFrameLocks noGrp="1"/>
          </p:cNvGraphicFramePr>
          <p:nvPr>
            <p:extLst>
              <p:ext uri="{D42A27DB-BD31-4B8C-83A1-F6EECF244321}">
                <p14:modId xmlns:p14="http://schemas.microsoft.com/office/powerpoint/2010/main" val="3021260461"/>
              </p:ext>
            </p:extLst>
          </p:nvPr>
        </p:nvGraphicFramePr>
        <p:xfrm>
          <a:off x="251520" y="620688"/>
          <a:ext cx="8712967" cy="6120677"/>
        </p:xfrm>
        <a:graphic>
          <a:graphicData uri="http://schemas.openxmlformats.org/drawingml/2006/table">
            <a:tbl>
              <a:tblPr/>
              <a:tblGrid>
                <a:gridCol w="4266556">
                  <a:extLst>
                    <a:ext uri="{9D8B030D-6E8A-4147-A177-3AD203B41FA5}">
                      <a16:colId xmlns:a16="http://schemas.microsoft.com/office/drawing/2014/main" val="1803605825"/>
                    </a:ext>
                  </a:extLst>
                </a:gridCol>
                <a:gridCol w="709428">
                  <a:extLst>
                    <a:ext uri="{9D8B030D-6E8A-4147-A177-3AD203B41FA5}">
                      <a16:colId xmlns:a16="http://schemas.microsoft.com/office/drawing/2014/main" val="108111370"/>
                    </a:ext>
                  </a:extLst>
                </a:gridCol>
                <a:gridCol w="739403">
                  <a:extLst>
                    <a:ext uri="{9D8B030D-6E8A-4147-A177-3AD203B41FA5}">
                      <a16:colId xmlns:a16="http://schemas.microsoft.com/office/drawing/2014/main" val="802110453"/>
                    </a:ext>
                  </a:extLst>
                </a:gridCol>
                <a:gridCol w="709428">
                  <a:extLst>
                    <a:ext uri="{9D8B030D-6E8A-4147-A177-3AD203B41FA5}">
                      <a16:colId xmlns:a16="http://schemas.microsoft.com/office/drawing/2014/main" val="3165362516"/>
                    </a:ext>
                  </a:extLst>
                </a:gridCol>
                <a:gridCol w="689443">
                  <a:extLst>
                    <a:ext uri="{9D8B030D-6E8A-4147-A177-3AD203B41FA5}">
                      <a16:colId xmlns:a16="http://schemas.microsoft.com/office/drawing/2014/main" val="535056353"/>
                    </a:ext>
                  </a:extLst>
                </a:gridCol>
                <a:gridCol w="1598709">
                  <a:extLst>
                    <a:ext uri="{9D8B030D-6E8A-4147-A177-3AD203B41FA5}">
                      <a16:colId xmlns:a16="http://schemas.microsoft.com/office/drawing/2014/main" val="2193623439"/>
                    </a:ext>
                  </a:extLst>
                </a:gridCol>
              </a:tblGrid>
              <a:tr h="312111">
                <a:tc>
                  <a:txBody>
                    <a:bodyPr/>
                    <a:lstStyle/>
                    <a:p>
                      <a:pPr algn="l" fontAlgn="t"/>
                      <a:r>
                        <a:rPr lang="ru-RU" sz="900" b="1" i="1" u="none" strike="noStrike">
                          <a:solidFill>
                            <a:srgbClr val="000000"/>
                          </a:solidFill>
                          <a:effectLst/>
                          <a:latin typeface="Times New Roman" panose="02020603050405020304" pitchFamily="18" charset="0"/>
                        </a:rPr>
                        <a:t>Подпрограмма 9. Развитие и поддержка социально ориентированных некоммерческих организаций</a:t>
                      </a:r>
                    </a:p>
                  </a:txBody>
                  <a:tcPr marL="4823" marR="4823" marT="482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5107018"/>
                  </a:ext>
                </a:extLst>
              </a:tr>
              <a:tr h="299187">
                <a:tc>
                  <a:txBody>
                    <a:bodyPr/>
                    <a:lstStyle/>
                    <a:p>
                      <a:pPr algn="l" fontAlgn="ctr"/>
                      <a:r>
                        <a:rPr lang="ru-RU" sz="900" b="0" i="0" u="none" strike="noStrike">
                          <a:effectLst/>
                          <a:latin typeface="Times New Roman" panose="02020603050405020304" pitchFamily="18" charset="0"/>
                        </a:rPr>
                        <a:t> Количество СО НКО , которым оказана поддержка органами местного самоуправления всего</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58</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103,45</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91195606"/>
                  </a:ext>
                </a:extLst>
              </a:tr>
              <a:tr h="299187">
                <a:tc>
                  <a:txBody>
                    <a:bodyPr/>
                    <a:lstStyle/>
                    <a:p>
                      <a:pPr algn="l" fontAlgn="ctr"/>
                      <a:r>
                        <a:rPr lang="ru-RU" sz="900" b="0" i="0" u="none" strike="noStrike">
                          <a:effectLst/>
                          <a:latin typeface="Times New Roman" panose="02020603050405020304" pitchFamily="18" charset="0"/>
                        </a:rPr>
                        <a:t>Количество СО НКО в сфере социальной защиты населения,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21</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110,53</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6521689"/>
                  </a:ext>
                </a:extLst>
              </a:tr>
              <a:tr h="299187">
                <a:tc>
                  <a:txBody>
                    <a:bodyPr/>
                    <a:lstStyle/>
                    <a:p>
                      <a:pPr algn="l" fontAlgn="ctr"/>
                      <a:r>
                        <a:rPr lang="ru-RU" sz="900" b="0" i="0" u="none" strike="noStrike">
                          <a:effectLst/>
                          <a:latin typeface="Times New Roman" panose="02020603050405020304" pitchFamily="18" charset="0"/>
                        </a:rPr>
                        <a:t>Количество СО НКО в сфере культуры,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90033047"/>
                  </a:ext>
                </a:extLst>
              </a:tr>
              <a:tr h="366205">
                <a:tc>
                  <a:txBody>
                    <a:bodyPr/>
                    <a:lstStyle/>
                    <a:p>
                      <a:pPr algn="l" fontAlgn="ctr"/>
                      <a:r>
                        <a:rPr lang="ru-RU" sz="900" b="0" i="0" u="none" strike="noStrike">
                          <a:effectLst/>
                          <a:latin typeface="Times New Roman" panose="02020603050405020304" pitchFamily="18" charset="0"/>
                        </a:rPr>
                        <a:t>Количество СО НКО в сфере образования,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13367147"/>
                  </a:ext>
                </a:extLst>
              </a:tr>
              <a:tr h="299187">
                <a:tc>
                  <a:txBody>
                    <a:bodyPr/>
                    <a:lstStyle/>
                    <a:p>
                      <a:pPr algn="l" fontAlgn="ctr"/>
                      <a:r>
                        <a:rPr lang="ru-RU" sz="900" b="0" i="0" u="none" strike="noStrike">
                          <a:effectLst/>
                          <a:latin typeface="Times New Roman" panose="02020603050405020304" pitchFamily="18" charset="0"/>
                        </a:rPr>
                        <a:t>Количество СО НКО в сфере физической культуры и спорта,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00648224"/>
                  </a:ext>
                </a:extLst>
              </a:tr>
              <a:tr h="366205">
                <a:tc>
                  <a:txBody>
                    <a:bodyPr/>
                    <a:lstStyle/>
                    <a:p>
                      <a:pPr algn="l" fontAlgn="ctr"/>
                      <a:r>
                        <a:rPr lang="ru-RU" sz="900" b="0" i="0" u="none" strike="noStrike">
                          <a:effectLst/>
                          <a:latin typeface="Times New Roman" panose="02020603050405020304" pitchFamily="18" charset="0"/>
                        </a:rPr>
                        <a:t> Количество СО НКО в сфере охраны здоровья,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00807215"/>
                  </a:ext>
                </a:extLst>
              </a:tr>
              <a:tr h="299187">
                <a:tc>
                  <a:txBody>
                    <a:bodyPr/>
                    <a:lstStyle/>
                    <a:p>
                      <a:pPr algn="l" fontAlgn="ctr"/>
                      <a:r>
                        <a:rPr lang="ru-RU" sz="900" b="0" i="0" u="none" strike="noStrike">
                          <a:effectLst/>
                          <a:latin typeface="Times New Roman" panose="02020603050405020304" pitchFamily="18" charset="0"/>
                        </a:rPr>
                        <a:t>Количество СО НКО в иных сферах, которым оказана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92584492"/>
                  </a:ext>
                </a:extLst>
              </a:tr>
              <a:tr h="449020">
                <a:tc>
                  <a:txBody>
                    <a:bodyPr/>
                    <a:lstStyle/>
                    <a:p>
                      <a:pPr algn="l" fontAlgn="ctr"/>
                      <a:r>
                        <a:rPr lang="ru-RU" sz="900" b="0" i="0" u="none" strike="noStrike">
                          <a:effectLst/>
                          <a:latin typeface="Times New Roman" panose="02020603050405020304" pitchFamily="18" charset="0"/>
                        </a:rPr>
                        <a:t>Доля расходов, направляемых на предоставление субсидий СО НКО, в общем объеме расходов бюджета муниципального образования на социальную сферу</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1,3679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1,3765</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100,63</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03119826"/>
                  </a:ext>
                </a:extLst>
              </a:tr>
              <a:tr h="449020">
                <a:tc>
                  <a:txBody>
                    <a:bodyPr/>
                    <a:lstStyle/>
                    <a:p>
                      <a:pPr algn="l" fontAlgn="ctr"/>
                      <a:r>
                        <a:rPr lang="ru-RU" sz="900" b="0" i="0" u="none" strike="noStrike">
                          <a:effectLst/>
                          <a:latin typeface="Times New Roman" panose="02020603050405020304" pitchFamily="18" charset="0"/>
                        </a:rPr>
                        <a:t>Доля расходов, направляемых на предоставление субсидий СО НКО в сфере культуры, в общем объеме расходов бюджета муниципального образования Московской области  в сфере культуры</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7348032"/>
                  </a:ext>
                </a:extLst>
              </a:tr>
              <a:tr h="449020">
                <a:tc>
                  <a:txBody>
                    <a:bodyPr/>
                    <a:lstStyle/>
                    <a:p>
                      <a:pPr algn="l" fontAlgn="ctr"/>
                      <a:r>
                        <a:rPr lang="ru-RU" sz="900" b="0" i="0" u="none" strike="noStrike">
                          <a:effectLst/>
                          <a:latin typeface="Times New Roman" panose="02020603050405020304" pitchFamily="18" charset="0"/>
                        </a:rPr>
                        <a:t>Доля расходов, направляемых на предоставление субсидий СО НКО в  сфере образования, в общем объеме расходов бюджета муниципального образования Московской области в сфере образования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19260564"/>
                  </a:ext>
                </a:extLst>
              </a:tr>
              <a:tr h="598373">
                <a:tc>
                  <a:txBody>
                    <a:bodyPr/>
                    <a:lstStyle/>
                    <a:p>
                      <a:pPr algn="l" fontAlgn="ctr"/>
                      <a:r>
                        <a:rPr lang="ru-RU" sz="900" b="0" i="0" u="none" strike="noStrike">
                          <a:effectLst/>
                          <a:latin typeface="Times New Roman" panose="02020603050405020304" pitchFamily="18" charset="0"/>
                        </a:rPr>
                        <a:t>Доля расходов, направляемых на предоставление субсидий СО НКО в сфере физической культуры, спорта, молодежной политики  в общем объеме расходов бюджета муниципального образования Московской области в сфере физической культуры, спорта и молодежной политики</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0,0026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0,0028</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107,69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84437007"/>
                  </a:ext>
                </a:extLst>
              </a:tr>
              <a:tr h="438040">
                <a:tc>
                  <a:txBody>
                    <a:bodyPr/>
                    <a:lstStyle/>
                    <a:p>
                      <a:pPr algn="l" fontAlgn="ctr"/>
                      <a:r>
                        <a:rPr lang="ru-RU" sz="900" b="0" i="0" u="none" strike="noStrike">
                          <a:effectLst/>
                          <a:latin typeface="Times New Roman" panose="02020603050405020304" pitchFamily="18" charset="0"/>
                        </a:rPr>
                        <a:t>Доля СО НКО, внесенных в реестр поставщиков социальных услуг и получивших поддержку, в общем количестве СО НКО на территории муниципального образования, получивших поддержку</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1,72</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1,72</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34306632"/>
                  </a:ext>
                </a:extLst>
              </a:tr>
              <a:tr h="299187">
                <a:tc>
                  <a:txBody>
                    <a:bodyPr/>
                    <a:lstStyle/>
                    <a:p>
                      <a:pPr algn="l" fontAlgn="ctr"/>
                      <a:r>
                        <a:rPr lang="ru-RU" sz="900" b="0" i="0" u="none" strike="noStrike">
                          <a:effectLst/>
                          <a:latin typeface="Times New Roman" panose="02020603050405020304" pitchFamily="18" charset="0"/>
                        </a:rPr>
                        <a:t>Количество СО НКО, которым оказана финансовая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106,25</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1015188"/>
                  </a:ext>
                </a:extLst>
              </a:tr>
              <a:tr h="299187">
                <a:tc>
                  <a:txBody>
                    <a:bodyPr/>
                    <a:lstStyle/>
                    <a:p>
                      <a:pPr algn="l" fontAlgn="ctr"/>
                      <a:r>
                        <a:rPr lang="ru-RU" sz="900" b="0" i="0" u="none" strike="noStrike">
                          <a:effectLst/>
                          <a:latin typeface="Times New Roman" panose="02020603050405020304" pitchFamily="18" charset="0"/>
                        </a:rPr>
                        <a:t>Количество СО НКО, которым оказана имущественная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51818731"/>
                  </a:ext>
                </a:extLst>
              </a:tr>
              <a:tr h="299187">
                <a:tc>
                  <a:txBody>
                    <a:bodyPr/>
                    <a:lstStyle/>
                    <a:p>
                      <a:pPr algn="l" fontAlgn="ctr"/>
                      <a:r>
                        <a:rPr lang="ru-RU" sz="900" b="0" i="0" u="none" strike="noStrike">
                          <a:effectLst/>
                          <a:latin typeface="Times New Roman" panose="02020603050405020304" pitchFamily="18" charset="0"/>
                        </a:rPr>
                        <a:t>Количество СО НКО в сфере социальной защиты населения, которым оказана имущественная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66097999"/>
                  </a:ext>
                </a:extLst>
              </a:tr>
              <a:tr h="299187">
                <a:tc>
                  <a:txBody>
                    <a:bodyPr/>
                    <a:lstStyle/>
                    <a:p>
                      <a:pPr algn="l" fontAlgn="ctr"/>
                      <a:r>
                        <a:rPr lang="ru-RU" sz="900" b="0" i="0" u="none" strike="noStrike">
                          <a:effectLst/>
                          <a:latin typeface="Times New Roman" panose="02020603050405020304" pitchFamily="18" charset="0"/>
                        </a:rPr>
                        <a:t>Количество СО НКО в сфере культуры, которым оказана имущественная поддержка органами местного самоуправления</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823" marR="4823" marT="48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3231708"/>
                  </a:ext>
                </a:extLst>
              </a:tr>
            </a:tbl>
          </a:graphicData>
        </a:graphic>
      </p:graphicFrame>
    </p:spTree>
    <p:extLst>
      <p:ext uri="{BB962C8B-B14F-4D97-AF65-F5344CB8AC3E}">
        <p14:creationId xmlns:p14="http://schemas.microsoft.com/office/powerpoint/2010/main" val="21747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4" name="Таблица 3">
            <a:extLst>
              <a:ext uri="{FF2B5EF4-FFF2-40B4-BE49-F238E27FC236}">
                <a16:creationId xmlns:a16="http://schemas.microsoft.com/office/drawing/2014/main" id="{FDAB3E2D-250A-4B71-844F-FE08A20835CC}"/>
              </a:ext>
            </a:extLst>
          </p:cNvPr>
          <p:cNvGraphicFramePr>
            <a:graphicFrameLocks noGrp="1"/>
          </p:cNvGraphicFramePr>
          <p:nvPr>
            <p:extLst>
              <p:ext uri="{D42A27DB-BD31-4B8C-83A1-F6EECF244321}">
                <p14:modId xmlns:p14="http://schemas.microsoft.com/office/powerpoint/2010/main" val="326690206"/>
              </p:ext>
            </p:extLst>
          </p:nvPr>
        </p:nvGraphicFramePr>
        <p:xfrm>
          <a:off x="251520" y="620688"/>
          <a:ext cx="8712969" cy="6132088"/>
        </p:xfrm>
        <a:graphic>
          <a:graphicData uri="http://schemas.openxmlformats.org/drawingml/2006/table">
            <a:tbl>
              <a:tblPr/>
              <a:tblGrid>
                <a:gridCol w="4266556">
                  <a:extLst>
                    <a:ext uri="{9D8B030D-6E8A-4147-A177-3AD203B41FA5}">
                      <a16:colId xmlns:a16="http://schemas.microsoft.com/office/drawing/2014/main" val="2256716459"/>
                    </a:ext>
                  </a:extLst>
                </a:gridCol>
                <a:gridCol w="709428">
                  <a:extLst>
                    <a:ext uri="{9D8B030D-6E8A-4147-A177-3AD203B41FA5}">
                      <a16:colId xmlns:a16="http://schemas.microsoft.com/office/drawing/2014/main" val="3887530134"/>
                    </a:ext>
                  </a:extLst>
                </a:gridCol>
                <a:gridCol w="739403">
                  <a:extLst>
                    <a:ext uri="{9D8B030D-6E8A-4147-A177-3AD203B41FA5}">
                      <a16:colId xmlns:a16="http://schemas.microsoft.com/office/drawing/2014/main" val="4248574005"/>
                    </a:ext>
                  </a:extLst>
                </a:gridCol>
                <a:gridCol w="709428">
                  <a:extLst>
                    <a:ext uri="{9D8B030D-6E8A-4147-A177-3AD203B41FA5}">
                      <a16:colId xmlns:a16="http://schemas.microsoft.com/office/drawing/2014/main" val="1939401764"/>
                    </a:ext>
                  </a:extLst>
                </a:gridCol>
                <a:gridCol w="689444">
                  <a:extLst>
                    <a:ext uri="{9D8B030D-6E8A-4147-A177-3AD203B41FA5}">
                      <a16:colId xmlns:a16="http://schemas.microsoft.com/office/drawing/2014/main" val="3017155897"/>
                    </a:ext>
                  </a:extLst>
                </a:gridCol>
                <a:gridCol w="1598710">
                  <a:extLst>
                    <a:ext uri="{9D8B030D-6E8A-4147-A177-3AD203B41FA5}">
                      <a16:colId xmlns:a16="http://schemas.microsoft.com/office/drawing/2014/main" val="168569118"/>
                    </a:ext>
                  </a:extLst>
                </a:gridCol>
              </a:tblGrid>
              <a:tr h="299440">
                <a:tc>
                  <a:txBody>
                    <a:bodyPr/>
                    <a:lstStyle/>
                    <a:p>
                      <a:pPr algn="l" fontAlgn="ctr"/>
                      <a:r>
                        <a:rPr lang="ru-RU" sz="900" b="0" i="0" u="none" strike="noStrike">
                          <a:effectLst/>
                          <a:latin typeface="Times New Roman" panose="02020603050405020304" pitchFamily="18" charset="0"/>
                        </a:rPr>
                        <a:t>Количество СО НКО в сфере  образования, которым оказана имущественная поддержка органами местного самоуправления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7991554"/>
                  </a:ext>
                </a:extLst>
              </a:tr>
              <a:tr h="449398">
                <a:tc>
                  <a:txBody>
                    <a:bodyPr/>
                    <a:lstStyle/>
                    <a:p>
                      <a:pPr algn="l" fontAlgn="ctr"/>
                      <a:r>
                        <a:rPr lang="ru-RU" sz="900" b="0" i="0" u="none" strike="noStrike">
                          <a:effectLst/>
                          <a:latin typeface="Times New Roman" panose="02020603050405020304" pitchFamily="18" charset="0"/>
                        </a:rPr>
                        <a:t>Количество СО НКО в сфере физической культуры, спорта, молодежной политики, которым оказана имущественная поддержка органами местного самоуправления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7781777"/>
                  </a:ext>
                </a:extLst>
              </a:tr>
              <a:tr h="299440">
                <a:tc>
                  <a:txBody>
                    <a:bodyPr/>
                    <a:lstStyle/>
                    <a:p>
                      <a:pPr algn="l" fontAlgn="ctr"/>
                      <a:r>
                        <a:rPr lang="ru-RU" sz="900" b="0" i="0" u="none" strike="noStrike">
                          <a:effectLst/>
                          <a:latin typeface="Times New Roman" panose="02020603050405020304" pitchFamily="18" charset="0"/>
                        </a:rPr>
                        <a:t>Количество СО НКО в сфере охраны здоровья, которым оказана имущественная поддержка органами местного самоуправления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70482012"/>
                  </a:ext>
                </a:extLst>
              </a:tr>
              <a:tr h="299440">
                <a:tc>
                  <a:txBody>
                    <a:bodyPr/>
                    <a:lstStyle/>
                    <a:p>
                      <a:pPr algn="l" fontAlgn="ctr"/>
                      <a:r>
                        <a:rPr lang="ru-RU" sz="900" b="0" i="0" u="none" strike="noStrike" dirty="0">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3381,62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3381,62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74396578"/>
                  </a:ext>
                </a:extLst>
              </a:tr>
              <a:tr h="449398">
                <a:tc>
                  <a:txBody>
                    <a:bodyPr/>
                    <a:lstStyle/>
                    <a:p>
                      <a:pPr algn="l" fontAlgn="ctr"/>
                      <a:r>
                        <a:rPr lang="ru-RU" sz="900" b="0" i="0" u="none" strike="noStrike">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2010,02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2010,02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24783388"/>
                  </a:ext>
                </a:extLst>
              </a:tr>
              <a:tr h="449398">
                <a:tc>
                  <a:txBody>
                    <a:bodyPr/>
                    <a:lstStyle/>
                    <a:p>
                      <a:pPr algn="l" fontAlgn="ctr"/>
                      <a:r>
                        <a:rPr lang="ru-RU" sz="900" b="0" i="0" u="none" strike="noStrike">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культуры</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22659165"/>
                  </a:ext>
                </a:extLst>
              </a:tr>
              <a:tr h="449398">
                <a:tc>
                  <a:txBody>
                    <a:bodyPr/>
                    <a:lstStyle/>
                    <a:p>
                      <a:pPr algn="l" fontAlgn="ctr"/>
                      <a:r>
                        <a:rPr lang="ru-RU" sz="900" b="0" i="0" u="none" strike="noStrike">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21715862"/>
                  </a:ext>
                </a:extLst>
              </a:tr>
              <a:tr h="449398">
                <a:tc>
                  <a:txBody>
                    <a:bodyPr/>
                    <a:lstStyle/>
                    <a:p>
                      <a:pPr algn="l" fontAlgn="ctr"/>
                      <a:r>
                        <a:rPr lang="ru-RU" sz="900" b="0" i="0" u="none" strike="noStrike">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физической культуры, спорта и молодежной политики</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1296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1296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73294925"/>
                  </a:ext>
                </a:extLst>
              </a:tr>
              <a:tr h="449398">
                <a:tc>
                  <a:txBody>
                    <a:bodyPr/>
                    <a:lstStyle/>
                    <a:p>
                      <a:pPr algn="l" fontAlgn="ctr"/>
                      <a:r>
                        <a:rPr lang="ru-RU" sz="900" b="0" i="0" u="none" strike="noStrike">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охраны здоровья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75,6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75,6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25313749"/>
                  </a:ext>
                </a:extLst>
              </a:tr>
              <a:tr h="366513">
                <a:tc>
                  <a:txBody>
                    <a:bodyPr/>
                    <a:lstStyle/>
                    <a:p>
                      <a:pPr algn="l" fontAlgn="ctr"/>
                      <a:r>
                        <a:rPr lang="ru-RU" sz="900" b="0" i="0" u="none" strike="noStrike">
                          <a:effectLst/>
                          <a:latin typeface="Times New Roman" panose="02020603050405020304" pitchFamily="18" charset="0"/>
                        </a:rPr>
                        <a:t>Количество СО НКО, которым оказана консультационная поддержка органами местного самоуправления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Квадратный метр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49</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106,52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87339981"/>
                  </a:ext>
                </a:extLst>
              </a:tr>
              <a:tr h="366513">
                <a:tc>
                  <a:txBody>
                    <a:bodyPr/>
                    <a:lstStyle/>
                    <a:p>
                      <a:pPr algn="l" fontAlgn="ctr"/>
                      <a:r>
                        <a:rPr lang="ru-RU" sz="900" b="0" i="0" u="none" strike="noStrike">
                          <a:effectLst/>
                          <a:latin typeface="Times New Roman" panose="02020603050405020304" pitchFamily="18" charset="0"/>
                        </a:rPr>
                        <a:t>Численность граждан, принявших участие в просветительских мероприятиях по вопросам деятельности СО НКО</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4340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4399</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101,36</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0025797"/>
                  </a:ext>
                </a:extLst>
              </a:tr>
              <a:tr h="366513">
                <a:tc>
                  <a:txBody>
                    <a:bodyPr/>
                    <a:lstStyle/>
                    <a:p>
                      <a:pPr algn="l" fontAlgn="ctr"/>
                      <a:r>
                        <a:rPr lang="ru-RU" sz="900" b="0" i="0" u="none" strike="noStrike">
                          <a:effectLst/>
                          <a:latin typeface="Times New Roman" panose="02020603050405020304" pitchFamily="18" charset="0"/>
                        </a:rPr>
                        <a:t>Количество проведенных органами местного самоуправления просветительских мероприятий по вопросам деятельности СО НКО</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37</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54</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145,95</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98629104"/>
                  </a:ext>
                </a:extLst>
              </a:tr>
              <a:tr h="149959">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"Спорт"</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70158440"/>
                  </a:ext>
                </a:extLst>
              </a:tr>
              <a:tr h="156187">
                <a:tc>
                  <a:txBody>
                    <a:bodyPr/>
                    <a:lstStyle/>
                    <a:p>
                      <a:pPr algn="l" fontAlgn="t"/>
                      <a:r>
                        <a:rPr lang="ru-RU" sz="900" b="1" i="1" u="none" strike="noStrike">
                          <a:solidFill>
                            <a:srgbClr val="000000"/>
                          </a:solidFill>
                          <a:effectLst/>
                          <a:latin typeface="Times New Roman" panose="02020603050405020304" pitchFamily="18" charset="0"/>
                        </a:rPr>
                        <a:t>Подпрограмма 1. «Развитие физической культуры и спорта»</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557318932"/>
                  </a:ext>
                </a:extLst>
              </a:tr>
              <a:tr h="299440">
                <a:tc>
                  <a:txBody>
                    <a:bodyPr/>
                    <a:lstStyle/>
                    <a:p>
                      <a:pPr algn="l" fontAlgn="ctr"/>
                      <a:r>
                        <a:rPr lang="ru-RU" sz="900" b="0" i="0" u="none" strike="noStrike">
                          <a:effectLst/>
                          <a:latin typeface="Times New Roman" panose="02020603050405020304" pitchFamily="18" charset="0"/>
                        </a:rPr>
                        <a:t>Макропоказатель  Доля жителей муниципального образования Московской области, систематически занимающихся физической культурой и спортом</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48,2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48,2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86911941"/>
                  </a:ext>
                </a:extLst>
              </a:tr>
              <a:tr h="532815">
                <a:tc>
                  <a:txBody>
                    <a:bodyPr/>
                    <a:lstStyle/>
                    <a:p>
                      <a:pPr algn="l" fontAlgn="ctr"/>
                      <a:r>
                        <a:rPr lang="ru-RU" sz="900" b="0" i="0" u="none" strike="noStrike">
                          <a:effectLst/>
                          <a:latin typeface="Times New Roman" panose="02020603050405020304" pitchFamily="18" charset="0"/>
                        </a:rPr>
                        <a:t>Макропоказатель  Уровень обеспеченности граждан спортивными сооружениями исходя из единовременной пропускной способности объектов спорта</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69611564"/>
                  </a:ext>
                </a:extLst>
              </a:tr>
              <a:tr h="299440">
                <a:tc>
                  <a:txBody>
                    <a:bodyPr/>
                    <a:lstStyle/>
                    <a:p>
                      <a:pPr algn="l" fontAlgn="ctr"/>
                      <a:r>
                        <a:rPr lang="ru-RU" sz="900" b="0" i="0" u="none" strike="noStrike">
                          <a:effectLst/>
                          <a:latin typeface="Times New Roman" panose="02020603050405020304" pitchFamily="18" charset="0"/>
                        </a:rPr>
                        <a:t>Макропоказатель  Доступные спортивные площадки. Доля спортивных площадок, управляемых в соответствии со стандартом их использования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03342649"/>
                  </a:ext>
                </a:extLst>
              </a:tr>
            </a:tbl>
          </a:graphicData>
        </a:graphic>
      </p:graphicFrame>
    </p:spTree>
    <p:extLst>
      <p:ext uri="{BB962C8B-B14F-4D97-AF65-F5344CB8AC3E}">
        <p14:creationId xmlns:p14="http://schemas.microsoft.com/office/powerpoint/2010/main" val="275514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5C68F414-22BD-4015-BDBD-3E6940513525}"/>
              </a:ext>
            </a:extLst>
          </p:cNvPr>
          <p:cNvGraphicFramePr>
            <a:graphicFrameLocks noGrp="1"/>
          </p:cNvGraphicFramePr>
          <p:nvPr>
            <p:extLst>
              <p:ext uri="{D42A27DB-BD31-4B8C-83A1-F6EECF244321}">
                <p14:modId xmlns:p14="http://schemas.microsoft.com/office/powerpoint/2010/main" val="3795965148"/>
              </p:ext>
            </p:extLst>
          </p:nvPr>
        </p:nvGraphicFramePr>
        <p:xfrm>
          <a:off x="251521" y="620688"/>
          <a:ext cx="8640959" cy="6048672"/>
        </p:xfrm>
        <a:graphic>
          <a:graphicData uri="http://schemas.openxmlformats.org/drawingml/2006/table">
            <a:tbl>
              <a:tblPr/>
              <a:tblGrid>
                <a:gridCol w="4231295">
                  <a:extLst>
                    <a:ext uri="{9D8B030D-6E8A-4147-A177-3AD203B41FA5}">
                      <a16:colId xmlns:a16="http://schemas.microsoft.com/office/drawing/2014/main" val="1949104700"/>
                    </a:ext>
                  </a:extLst>
                </a:gridCol>
                <a:gridCol w="703565">
                  <a:extLst>
                    <a:ext uri="{9D8B030D-6E8A-4147-A177-3AD203B41FA5}">
                      <a16:colId xmlns:a16="http://schemas.microsoft.com/office/drawing/2014/main" val="1243473338"/>
                    </a:ext>
                  </a:extLst>
                </a:gridCol>
                <a:gridCol w="733292">
                  <a:extLst>
                    <a:ext uri="{9D8B030D-6E8A-4147-A177-3AD203B41FA5}">
                      <a16:colId xmlns:a16="http://schemas.microsoft.com/office/drawing/2014/main" val="2006697593"/>
                    </a:ext>
                  </a:extLst>
                </a:gridCol>
                <a:gridCol w="703565">
                  <a:extLst>
                    <a:ext uri="{9D8B030D-6E8A-4147-A177-3AD203B41FA5}">
                      <a16:colId xmlns:a16="http://schemas.microsoft.com/office/drawing/2014/main" val="1532861515"/>
                    </a:ext>
                  </a:extLst>
                </a:gridCol>
                <a:gridCol w="683745">
                  <a:extLst>
                    <a:ext uri="{9D8B030D-6E8A-4147-A177-3AD203B41FA5}">
                      <a16:colId xmlns:a16="http://schemas.microsoft.com/office/drawing/2014/main" val="2698547176"/>
                    </a:ext>
                  </a:extLst>
                </a:gridCol>
                <a:gridCol w="1585497">
                  <a:extLst>
                    <a:ext uri="{9D8B030D-6E8A-4147-A177-3AD203B41FA5}">
                      <a16:colId xmlns:a16="http://schemas.microsoft.com/office/drawing/2014/main" val="1249226271"/>
                    </a:ext>
                  </a:extLst>
                </a:gridCol>
              </a:tblGrid>
              <a:tr h="604094">
                <a:tc>
                  <a:txBody>
                    <a:bodyPr/>
                    <a:lstStyle/>
                    <a:p>
                      <a:pPr algn="l" fontAlgn="ctr"/>
                      <a:r>
                        <a:rPr lang="ru-RU" sz="900" b="0" i="0" u="none" strike="noStrike">
                          <a:effectLst/>
                          <a:latin typeface="Times New Roman" panose="02020603050405020304" pitchFamily="18" charset="0"/>
                        </a:rPr>
                        <a:t>Макропоказатель 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19646869"/>
                  </a:ext>
                </a:extLst>
              </a:tr>
              <a:tr h="453312">
                <a:tc>
                  <a:txBody>
                    <a:bodyPr/>
                    <a:lstStyle/>
                    <a:p>
                      <a:pPr algn="l" fontAlgn="ctr"/>
                      <a:r>
                        <a:rPr lang="ru-RU" sz="900" b="0" i="0" u="none" strike="noStrike">
                          <a:effectLst/>
                          <a:latin typeface="Times New Roman" panose="02020603050405020304" pitchFamily="18" charset="0"/>
                        </a:rPr>
                        <a:t>Макропоказатель Эффективность использования   существующих объектов спорта (отношение фактической посещаемости к нормативной пропускной способности)</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9270585"/>
                  </a:ext>
                </a:extLst>
              </a:tr>
              <a:tr h="302047">
                <a:tc>
                  <a:txBody>
                    <a:bodyPr/>
                    <a:lstStyle/>
                    <a:p>
                      <a:pPr algn="l" fontAlgn="ctr"/>
                      <a:r>
                        <a:rPr lang="ru-RU" sz="900" b="0" i="0" u="none" strike="noStrike">
                          <a:effectLst/>
                          <a:latin typeface="Times New Roman" panose="02020603050405020304" pitchFamily="18" charset="0"/>
                        </a:rPr>
                        <a:t>Количество проведенных массовых, официальных физкультурных и спортивных мероприятий</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31278381"/>
                  </a:ext>
                </a:extLst>
              </a:tr>
              <a:tr h="453312">
                <a:tc>
                  <a:txBody>
                    <a:bodyPr/>
                    <a:lstStyle/>
                    <a:p>
                      <a:pPr algn="l" fontAlgn="ctr"/>
                      <a:r>
                        <a:rPr lang="ru-RU" sz="900" b="0" i="0" u="none" strike="noStrike">
                          <a:effectLst/>
                          <a:latin typeface="Times New Roman" panose="02020603050405020304" pitchFamily="18" charset="0"/>
                        </a:rPr>
                        <a:t>Доля жителей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31,2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31,2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44331037"/>
                  </a:ext>
                </a:extLst>
              </a:tr>
              <a:tr h="755359">
                <a:tc>
                  <a:txBody>
                    <a:bodyPr/>
                    <a:lstStyle/>
                    <a:p>
                      <a:pPr algn="l" fontAlgn="ctr"/>
                      <a:r>
                        <a:rPr lang="ru-RU" sz="900" b="0" i="0" u="none" strike="noStrike">
                          <a:effectLst/>
                          <a:latin typeface="Times New Roman" panose="02020603050405020304" pitchFamily="18" charset="0"/>
                        </a:rPr>
                        <a:t>Доля обучающихся и студентов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51,2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51,2</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72843048"/>
                  </a:ext>
                </a:extLst>
              </a:tr>
              <a:tr h="453312">
                <a:tc>
                  <a:txBody>
                    <a:bodyPr/>
                    <a:lstStyle/>
                    <a:p>
                      <a:pPr algn="l" fontAlgn="ctr"/>
                      <a:r>
                        <a:rPr lang="ru-RU" sz="900" b="0" i="0" u="none" strike="noStrike">
                          <a:effectLst/>
                          <a:latin typeface="Times New Roman" panose="02020603050405020304" pitchFamily="18" charset="0"/>
                        </a:rPr>
                        <a:t>Количество установленных (отремонтированных, модернизированных) плоскостных сооружений в муниципальные образования Московской области</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19481438"/>
                  </a:ext>
                </a:extLst>
              </a:tr>
              <a:tr h="604094">
                <a:tc>
                  <a:txBody>
                    <a:bodyPr/>
                    <a:lstStyle/>
                    <a:p>
                      <a:pPr algn="l" fontAlgn="ctr"/>
                      <a:r>
                        <a:rPr lang="ru-RU" sz="900" b="0" i="0" u="none" strike="noStrike">
                          <a:effectLst/>
                          <a:latin typeface="Times New Roman" panose="02020603050405020304" pitchFamily="18" charset="0"/>
                        </a:rPr>
                        <a:t>Количество объектов физической культуры и спорта, на которых произведена модернизация материально-технической базы путем проведения капитального ремонта/ремонта или технического переоснащения оборудованием</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80311899"/>
                  </a:ext>
                </a:extLst>
              </a:tr>
              <a:tr h="157548">
                <a:tc>
                  <a:txBody>
                    <a:bodyPr/>
                    <a:lstStyle/>
                    <a:p>
                      <a:pPr algn="l" fontAlgn="t"/>
                      <a:r>
                        <a:rPr lang="ru-RU" sz="900" b="1" i="1" u="none" strike="noStrike">
                          <a:solidFill>
                            <a:srgbClr val="000000"/>
                          </a:solidFill>
                          <a:effectLst/>
                          <a:latin typeface="Times New Roman" panose="02020603050405020304" pitchFamily="18" charset="0"/>
                        </a:rPr>
                        <a:t>Подпрограмма 3. «Подготовка спортивного резерва»</a:t>
                      </a:r>
                    </a:p>
                  </a:txBody>
                  <a:tcPr marL="4912" marR="4912" marT="49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11428429"/>
                  </a:ext>
                </a:extLst>
              </a:tr>
              <a:tr h="604094">
                <a:tc>
                  <a:txBody>
                    <a:bodyPr/>
                    <a:lstStyle/>
                    <a:p>
                      <a:pPr algn="l" fontAlgn="ctr"/>
                      <a:r>
                        <a:rPr lang="ru-RU" sz="900" b="0" i="0" u="none" strike="noStrike">
                          <a:effectLst/>
                          <a:latin typeface="Times New Roman" panose="02020603050405020304" pitchFamily="18" charset="0"/>
                        </a:rPr>
                        <a:t>Макропоказатель – 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93,7</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93,7</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04480169"/>
                  </a:ext>
                </a:extLst>
              </a:tr>
              <a:tr h="604094">
                <a:tc>
                  <a:txBody>
                    <a:bodyPr/>
                    <a:lstStyle/>
                    <a:p>
                      <a:pPr algn="l" fontAlgn="ctr"/>
                      <a:r>
                        <a:rPr lang="ru-RU" sz="900" b="0" i="0" u="none" strike="noStrike">
                          <a:effectLst/>
                          <a:latin typeface="Times New Roman" panose="02020603050405020304" pitchFamily="18" charset="0"/>
                        </a:rPr>
                        <a:t>Доля спортсменов-разрядников, имеющих разряды и звания (от I разряда до спортивного звания «Заслуженный мастер спорта»), в общем количестве спортсменов-разрядников в системе спортивных школ олимпийского резерва и училищ олимпийского резерва</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23,1</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23,1</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84456746"/>
                  </a:ext>
                </a:extLst>
              </a:tr>
              <a:tr h="755359">
                <a:tc>
                  <a:txBody>
                    <a:bodyPr/>
                    <a:lstStyle/>
                    <a:p>
                      <a:pPr algn="l" fontAlgn="ctr"/>
                      <a:r>
                        <a:rPr lang="ru-RU" sz="900" b="0" i="0" u="none" strike="noStrike">
                          <a:effectLst/>
                          <a:latin typeface="Times New Roman" panose="02020603050405020304" pitchFamily="18" charset="0"/>
                        </a:rPr>
                        <a:t>Количество организаций спортивной подготовки, в том числе спортивных школ по хоккею, в которые поставлено новое спортивное оборудование и инвентарь (в рамках приобретения спортивного оборудования и инвентаря для приведения организаций спортивной подготовки в нормативное состояние)</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3711728"/>
                  </a:ext>
                </a:extLst>
              </a:tr>
              <a:tr h="302047">
                <a:tc>
                  <a:txBody>
                    <a:bodyPr/>
                    <a:lstStyle/>
                    <a:p>
                      <a:pPr algn="l" fontAlgn="ctr"/>
                      <a:r>
                        <a:rPr lang="ru-RU" sz="900" b="0" i="0" u="none" strike="noStrike">
                          <a:effectLst/>
                          <a:latin typeface="Times New Roman" panose="02020603050405020304" pitchFamily="18" charset="0"/>
                        </a:rPr>
                        <a:t>Темп прироста занимающихся в учреждениях и организациях при спортивных сооружениях</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12" marR="4912" marT="4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3829498"/>
                  </a:ext>
                </a:extLst>
              </a:tr>
            </a:tbl>
          </a:graphicData>
        </a:graphic>
      </p:graphicFrame>
    </p:spTree>
    <p:extLst>
      <p:ext uri="{BB962C8B-B14F-4D97-AF65-F5344CB8AC3E}">
        <p14:creationId xmlns:p14="http://schemas.microsoft.com/office/powerpoint/2010/main" val="212405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2361779B-3BCB-4FD5-AFD2-9747AEF6D36A}"/>
              </a:ext>
            </a:extLst>
          </p:cNvPr>
          <p:cNvGraphicFramePr>
            <a:graphicFrameLocks noGrp="1"/>
          </p:cNvGraphicFramePr>
          <p:nvPr>
            <p:extLst>
              <p:ext uri="{D42A27DB-BD31-4B8C-83A1-F6EECF244321}">
                <p14:modId xmlns:p14="http://schemas.microsoft.com/office/powerpoint/2010/main" val="2722237288"/>
              </p:ext>
            </p:extLst>
          </p:nvPr>
        </p:nvGraphicFramePr>
        <p:xfrm>
          <a:off x="323528" y="523220"/>
          <a:ext cx="8640960" cy="6232468"/>
        </p:xfrm>
        <a:graphic>
          <a:graphicData uri="http://schemas.openxmlformats.org/drawingml/2006/table">
            <a:tbl>
              <a:tblPr/>
              <a:tblGrid>
                <a:gridCol w="4231296">
                  <a:extLst>
                    <a:ext uri="{9D8B030D-6E8A-4147-A177-3AD203B41FA5}">
                      <a16:colId xmlns:a16="http://schemas.microsoft.com/office/drawing/2014/main" val="3567805059"/>
                    </a:ext>
                  </a:extLst>
                </a:gridCol>
                <a:gridCol w="703565">
                  <a:extLst>
                    <a:ext uri="{9D8B030D-6E8A-4147-A177-3AD203B41FA5}">
                      <a16:colId xmlns:a16="http://schemas.microsoft.com/office/drawing/2014/main" val="3955823227"/>
                    </a:ext>
                  </a:extLst>
                </a:gridCol>
                <a:gridCol w="733292">
                  <a:extLst>
                    <a:ext uri="{9D8B030D-6E8A-4147-A177-3AD203B41FA5}">
                      <a16:colId xmlns:a16="http://schemas.microsoft.com/office/drawing/2014/main" val="111626196"/>
                    </a:ext>
                  </a:extLst>
                </a:gridCol>
                <a:gridCol w="703565">
                  <a:extLst>
                    <a:ext uri="{9D8B030D-6E8A-4147-A177-3AD203B41FA5}">
                      <a16:colId xmlns:a16="http://schemas.microsoft.com/office/drawing/2014/main" val="4207943276"/>
                    </a:ext>
                  </a:extLst>
                </a:gridCol>
                <a:gridCol w="683745">
                  <a:extLst>
                    <a:ext uri="{9D8B030D-6E8A-4147-A177-3AD203B41FA5}">
                      <a16:colId xmlns:a16="http://schemas.microsoft.com/office/drawing/2014/main" val="1990788891"/>
                    </a:ext>
                  </a:extLst>
                </a:gridCol>
                <a:gridCol w="1585497">
                  <a:extLst>
                    <a:ext uri="{9D8B030D-6E8A-4147-A177-3AD203B41FA5}">
                      <a16:colId xmlns:a16="http://schemas.microsoft.com/office/drawing/2014/main" val="2942603073"/>
                    </a:ext>
                  </a:extLst>
                </a:gridCol>
              </a:tblGrid>
              <a:tr h="148604">
                <a:tc>
                  <a:txBody>
                    <a:bodyPr/>
                    <a:lstStyle/>
                    <a:p>
                      <a:pPr algn="l" fontAlgn="t"/>
                      <a:r>
                        <a:rPr lang="ru-RU" sz="900" b="1" i="1" u="none" strike="noStrike">
                          <a:solidFill>
                            <a:srgbClr val="000000"/>
                          </a:solidFill>
                          <a:effectLst/>
                          <a:latin typeface="Times New Roman" panose="02020603050405020304" pitchFamily="18" charset="0"/>
                        </a:rPr>
                        <a:t>Подпрограмма 4. «Обеспечивающая подпрограмма»</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413944668"/>
                  </a:ext>
                </a:extLst>
              </a:tr>
              <a:tr h="712479">
                <a:tc>
                  <a:txBody>
                    <a:bodyPr/>
                    <a:lstStyle/>
                    <a:p>
                      <a:pPr algn="l" fontAlgn="ctr"/>
                      <a:r>
                        <a:rPr lang="ru-RU" sz="900" b="0" i="0" u="none" strike="noStrike">
                          <a:effectLst/>
                          <a:latin typeface="Times New Roman" panose="02020603050405020304" pitchFamily="18" charset="0"/>
                        </a:rPr>
                        <a:t>Оплата труда, начисления на выплаты по оплате труда, гарантированные выплаты муниципальным служащим.  Приобретение и обслуживание материально – технической базы Управления по физической культуре, спорту и работе с молодежью Администрации Городского округа Балашиха. Уплата налогов, сборов и иных платежей</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рублей</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20219,11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19679,92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97,33</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38507449"/>
                  </a:ext>
                </a:extLst>
              </a:tr>
              <a:tr h="142679">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"Развитие сельского хозяйства"</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79995941"/>
                  </a:ext>
                </a:extLst>
              </a:tr>
              <a:tr h="148604">
                <a:tc>
                  <a:txBody>
                    <a:bodyPr/>
                    <a:lstStyle/>
                    <a:p>
                      <a:pPr algn="l" fontAlgn="t"/>
                      <a:r>
                        <a:rPr lang="ru-RU" sz="900" b="1" i="1" u="none" strike="noStrike">
                          <a:solidFill>
                            <a:srgbClr val="000000"/>
                          </a:solidFill>
                          <a:effectLst/>
                          <a:latin typeface="Times New Roman" panose="02020603050405020304" pitchFamily="18" charset="0"/>
                        </a:rPr>
                        <a:t>Подпрограмма 1. Развитие отраслей сельского хозяйства"</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56079447"/>
                  </a:ext>
                </a:extLst>
              </a:tr>
              <a:tr h="284900">
                <a:tc>
                  <a:txBody>
                    <a:bodyPr/>
                    <a:lstStyle/>
                    <a:p>
                      <a:pPr algn="l" fontAlgn="ctr"/>
                      <a:r>
                        <a:rPr lang="ru-RU" sz="900" b="0" i="0" u="none" strike="noStrike">
                          <a:effectLst/>
                          <a:latin typeface="Times New Roman" panose="02020603050405020304" pitchFamily="18" charset="0"/>
                        </a:rPr>
                        <a:t>Индекс производства продукции сельского хозяйства в хозяйствах всех категорий (в сопоставимых ценах) к предыдущему году</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101,5</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113,7</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112,02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41514546"/>
                  </a:ext>
                </a:extLst>
              </a:tr>
              <a:tr h="569801">
                <a:tc>
                  <a:txBody>
                    <a:bodyPr/>
                    <a:lstStyle/>
                    <a:p>
                      <a:pPr algn="l" fontAlgn="ctr"/>
                      <a:r>
                        <a:rPr lang="ru-RU" sz="900" b="0" i="0" u="none" strike="noStrike">
                          <a:effectLst/>
                          <a:latin typeface="Times New Roman" panose="02020603050405020304" pitchFamily="18" charset="0"/>
                        </a:rPr>
                        <a:t>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млн.руб.</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51,47</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102,94</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62630394"/>
                  </a:ext>
                </a:extLst>
              </a:tr>
              <a:tr h="141829">
                <a:tc>
                  <a:txBody>
                    <a:bodyPr/>
                    <a:lstStyle/>
                    <a:p>
                      <a:pPr algn="l" fontAlgn="ctr"/>
                      <a:r>
                        <a:rPr lang="ru-RU" sz="900" b="0" i="0" u="none" strike="noStrike">
                          <a:effectLst/>
                          <a:latin typeface="Times New Roman" panose="02020603050405020304" pitchFamily="18" charset="0"/>
                        </a:rPr>
                        <a:t>Ввод мощностей животноводческих комплексов молочного направления</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скотомест</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47498662"/>
                  </a:ext>
                </a:extLst>
              </a:tr>
              <a:tr h="297208">
                <a:tc>
                  <a:txBody>
                    <a:bodyPr/>
                    <a:lstStyle/>
                    <a:p>
                      <a:pPr algn="l" fontAlgn="t"/>
                      <a:r>
                        <a:rPr lang="ru-RU" sz="900" b="1" i="1" u="none" strike="noStrike">
                          <a:solidFill>
                            <a:srgbClr val="000000"/>
                          </a:solidFill>
                          <a:effectLst/>
                          <a:latin typeface="Times New Roman" panose="02020603050405020304" pitchFamily="18" charset="0"/>
                        </a:rPr>
                        <a:t>Подпрограмма 2. Развитие мелиорации земель сельскохозяйственного назначения</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01770350"/>
                  </a:ext>
                </a:extLst>
              </a:tr>
              <a:tr h="427578">
                <a:tc>
                  <a:txBody>
                    <a:bodyPr/>
                    <a:lstStyle/>
                    <a:p>
                      <a:pPr algn="l" fontAlgn="ctr"/>
                      <a:r>
                        <a:rPr lang="ru-RU" sz="900" b="0" i="0" u="none" strike="noStrike">
                          <a:effectLst/>
                          <a:latin typeface="Times New Roman" panose="02020603050405020304" pitchFamily="18" charset="0"/>
                        </a:rPr>
                        <a:t>Вовлечение в оборот выбывших сельскохозяйственных угодий за счет проведения культуртехнических работ сельскохозяйственными товаропроизводителями</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тыс.га</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73829863"/>
                  </a:ext>
                </a:extLst>
              </a:tr>
              <a:tr h="142679">
                <a:tc>
                  <a:txBody>
                    <a:bodyPr/>
                    <a:lstStyle/>
                    <a:p>
                      <a:pPr algn="l" fontAlgn="ctr"/>
                      <a:r>
                        <a:rPr lang="ru-RU" sz="900" b="0" i="0" u="none" strike="noStrike">
                          <a:effectLst/>
                          <a:latin typeface="Times New Roman" panose="02020603050405020304" pitchFamily="18" charset="0"/>
                        </a:rPr>
                        <a:t>Площадь земель, обработанных от борщевика Сосновского</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Гектар</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8,21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8,21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04111164"/>
                  </a:ext>
                </a:extLst>
              </a:tr>
              <a:tr h="297208">
                <a:tc>
                  <a:txBody>
                    <a:bodyPr/>
                    <a:lstStyle/>
                    <a:p>
                      <a:pPr algn="l" fontAlgn="t"/>
                      <a:r>
                        <a:rPr lang="ru-RU" sz="900" b="1" i="1" u="none" strike="noStrike">
                          <a:solidFill>
                            <a:srgbClr val="000000"/>
                          </a:solidFill>
                          <a:effectLst/>
                          <a:latin typeface="Times New Roman" panose="02020603050405020304" pitchFamily="18" charset="0"/>
                        </a:rPr>
                        <a:t>Подпрограмма 4. Обеспечение эпизоотического и ветеринарно-санитарного благополучия</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769146337"/>
                  </a:ext>
                </a:extLst>
              </a:tr>
              <a:tr h="2322469">
                <a:tc>
                  <a:txBody>
                    <a:bodyPr/>
                    <a:lstStyle/>
                    <a:p>
                      <a:pPr algn="l" fontAlgn="ctr"/>
                      <a:r>
                        <a:rPr lang="ru-RU" sz="900" b="0" i="0" u="none" strike="noStrike" dirty="0">
                          <a:effectLst/>
                          <a:latin typeface="Times New Roman" panose="02020603050405020304" pitchFamily="18" charset="0"/>
                        </a:rPr>
                        <a:t>Количество отловленных собак без владельцев</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464</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233</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50,22</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В связи с пожизненным содержанием 132 агрессивных собак в приюте, на ежедневное содержание 1 особи которых выделяется 136,50 руб. (данное финансирование предусматривалось на отлов собак), на отлов собак выделены бюджетные ассигнования на 233 единицы. 464 – количество собак, обитающих на территории Городского округа Балашиха. 233 – количество отловленных собак, соответствующее выделенному денежному финансированию.</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70118848"/>
                  </a:ext>
                </a:extLst>
              </a:tr>
              <a:tr h="297208">
                <a:tc>
                  <a:txBody>
                    <a:bodyPr/>
                    <a:lstStyle/>
                    <a:p>
                      <a:pPr algn="l" fontAlgn="t"/>
                      <a:r>
                        <a:rPr lang="ru-RU" sz="900" b="1" i="1" u="none" strike="noStrike">
                          <a:solidFill>
                            <a:srgbClr val="000000"/>
                          </a:solidFill>
                          <a:effectLst/>
                          <a:latin typeface="Times New Roman" panose="02020603050405020304" pitchFamily="18" charset="0"/>
                        </a:rPr>
                        <a:t>Подпрограмма 7. Экспорт продукции агропромышленного комплекса Московской области</a:t>
                      </a:r>
                    </a:p>
                  </a:txBody>
                  <a:tcPr marL="4870" marR="4870" marT="4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65968696"/>
                  </a:ext>
                </a:extLst>
              </a:tr>
              <a:tr h="284900">
                <a:tc>
                  <a:txBody>
                    <a:bodyPr/>
                    <a:lstStyle/>
                    <a:p>
                      <a:pPr algn="l" fontAlgn="ctr"/>
                      <a:r>
                        <a:rPr lang="ru-RU" sz="900" b="0" i="0" u="none" strike="noStrike">
                          <a:effectLst/>
                          <a:latin typeface="Times New Roman" panose="02020603050405020304" pitchFamily="18" charset="0"/>
                        </a:rPr>
                        <a:t>Объем экспорта АПК</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тыс.долларов США</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7 930,51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7 930,51</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870" marR="4870" marT="4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34609906"/>
                  </a:ext>
                </a:extLst>
              </a:tr>
            </a:tbl>
          </a:graphicData>
        </a:graphic>
      </p:graphicFrame>
    </p:spTree>
    <p:extLst>
      <p:ext uri="{BB962C8B-B14F-4D97-AF65-F5344CB8AC3E}">
        <p14:creationId xmlns:p14="http://schemas.microsoft.com/office/powerpoint/2010/main" val="1144891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CF126549-CF51-4DFC-9CF0-1FD28EBDFD96}"/>
              </a:ext>
            </a:extLst>
          </p:cNvPr>
          <p:cNvGraphicFramePr>
            <a:graphicFrameLocks noGrp="1"/>
          </p:cNvGraphicFramePr>
          <p:nvPr>
            <p:extLst>
              <p:ext uri="{D42A27DB-BD31-4B8C-83A1-F6EECF244321}">
                <p14:modId xmlns:p14="http://schemas.microsoft.com/office/powerpoint/2010/main" val="2372780782"/>
              </p:ext>
            </p:extLst>
          </p:nvPr>
        </p:nvGraphicFramePr>
        <p:xfrm>
          <a:off x="251520" y="523220"/>
          <a:ext cx="8712969" cy="6146143"/>
        </p:xfrm>
        <a:graphic>
          <a:graphicData uri="http://schemas.openxmlformats.org/drawingml/2006/table">
            <a:tbl>
              <a:tblPr/>
              <a:tblGrid>
                <a:gridCol w="4266557">
                  <a:extLst>
                    <a:ext uri="{9D8B030D-6E8A-4147-A177-3AD203B41FA5}">
                      <a16:colId xmlns:a16="http://schemas.microsoft.com/office/drawing/2014/main" val="683255232"/>
                    </a:ext>
                  </a:extLst>
                </a:gridCol>
                <a:gridCol w="709427">
                  <a:extLst>
                    <a:ext uri="{9D8B030D-6E8A-4147-A177-3AD203B41FA5}">
                      <a16:colId xmlns:a16="http://schemas.microsoft.com/office/drawing/2014/main" val="2964880455"/>
                    </a:ext>
                  </a:extLst>
                </a:gridCol>
                <a:gridCol w="739404">
                  <a:extLst>
                    <a:ext uri="{9D8B030D-6E8A-4147-A177-3AD203B41FA5}">
                      <a16:colId xmlns:a16="http://schemas.microsoft.com/office/drawing/2014/main" val="2903309248"/>
                    </a:ext>
                  </a:extLst>
                </a:gridCol>
                <a:gridCol w="709427">
                  <a:extLst>
                    <a:ext uri="{9D8B030D-6E8A-4147-A177-3AD203B41FA5}">
                      <a16:colId xmlns:a16="http://schemas.microsoft.com/office/drawing/2014/main" val="2255282855"/>
                    </a:ext>
                  </a:extLst>
                </a:gridCol>
                <a:gridCol w="689444">
                  <a:extLst>
                    <a:ext uri="{9D8B030D-6E8A-4147-A177-3AD203B41FA5}">
                      <a16:colId xmlns:a16="http://schemas.microsoft.com/office/drawing/2014/main" val="732237926"/>
                    </a:ext>
                  </a:extLst>
                </a:gridCol>
                <a:gridCol w="1598710">
                  <a:extLst>
                    <a:ext uri="{9D8B030D-6E8A-4147-A177-3AD203B41FA5}">
                      <a16:colId xmlns:a16="http://schemas.microsoft.com/office/drawing/2014/main" val="1702427709"/>
                    </a:ext>
                  </a:extLst>
                </a:gridCol>
              </a:tblGrid>
              <a:tr h="173263">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"Экология и окружающая среда"</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54174870"/>
                  </a:ext>
                </a:extLst>
              </a:tr>
              <a:tr h="180460">
                <a:tc>
                  <a:txBody>
                    <a:bodyPr/>
                    <a:lstStyle/>
                    <a:p>
                      <a:pPr algn="l" fontAlgn="t"/>
                      <a:r>
                        <a:rPr lang="ru-RU" sz="900" b="1" i="1" u="none" strike="noStrike">
                          <a:solidFill>
                            <a:srgbClr val="000000"/>
                          </a:solidFill>
                          <a:effectLst/>
                          <a:latin typeface="Times New Roman" panose="02020603050405020304" pitchFamily="18" charset="0"/>
                        </a:rPr>
                        <a:t>Подпрограмма 1. Охрана окружающей среды</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317986404"/>
                  </a:ext>
                </a:extLst>
              </a:tr>
              <a:tr h="173263">
                <a:tc>
                  <a:txBody>
                    <a:bodyPr/>
                    <a:lstStyle/>
                    <a:p>
                      <a:pPr algn="l" fontAlgn="ctr"/>
                      <a:r>
                        <a:rPr lang="ru-RU" sz="900" b="0" i="0" u="none" strike="noStrike">
                          <a:effectLst/>
                          <a:latin typeface="Times New Roman" panose="02020603050405020304" pitchFamily="18" charset="0"/>
                        </a:rPr>
                        <a:t>Количество проведенных экологических мероприятий</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9011818"/>
                  </a:ext>
                </a:extLst>
              </a:tr>
              <a:tr h="345973">
                <a:tc>
                  <a:txBody>
                    <a:bodyPr/>
                    <a:lstStyle/>
                    <a:p>
                      <a:pPr algn="l" fontAlgn="ctr"/>
                      <a:r>
                        <a:rPr lang="ru-RU" sz="900" b="0" i="0" u="none" strike="noStrike">
                          <a:effectLst/>
                          <a:latin typeface="Times New Roman" panose="02020603050405020304" pitchFamily="18" charset="0"/>
                        </a:rPr>
                        <a:t>Доля водных объектов, приведённых в надлежащее санитарное состояние от общего количества водных объектов (с нарастающим итогом)</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53,26</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53,26</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69718096"/>
                  </a:ext>
                </a:extLst>
              </a:tr>
              <a:tr h="173263">
                <a:tc>
                  <a:txBody>
                    <a:bodyPr/>
                    <a:lstStyle/>
                    <a:p>
                      <a:pPr algn="l" fontAlgn="ctr"/>
                      <a:r>
                        <a:rPr lang="ru-RU" sz="900" b="0" i="0" u="none" strike="noStrike">
                          <a:effectLst/>
                          <a:latin typeface="Times New Roman" panose="02020603050405020304" pitchFamily="18" charset="0"/>
                        </a:rPr>
                        <a:t>Количество использованных компонентов проб атмосферного воздуха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6073805"/>
                  </a:ext>
                </a:extLst>
              </a:tr>
              <a:tr h="345973">
                <a:tc>
                  <a:txBody>
                    <a:bodyPr/>
                    <a:lstStyle/>
                    <a:p>
                      <a:pPr algn="l" fontAlgn="ctr"/>
                      <a:r>
                        <a:rPr lang="ru-RU" sz="900" b="0" i="0" u="none" strike="noStrike">
                          <a:effectLst/>
                          <a:latin typeface="Times New Roman" panose="02020603050405020304" pitchFamily="18" charset="0"/>
                        </a:rPr>
                        <a:t>Количество обработанных мест общего пользования от общей площади при проведении профилактических противоклещевых мероприятий</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81341922"/>
                  </a:ext>
                </a:extLst>
              </a:tr>
              <a:tr h="173263">
                <a:tc>
                  <a:txBody>
                    <a:bodyPr/>
                    <a:lstStyle/>
                    <a:p>
                      <a:pPr algn="l" fontAlgn="ctr"/>
                      <a:r>
                        <a:rPr lang="ru-RU" sz="900" b="0" i="0" u="none" strike="noStrike">
                          <a:effectLst/>
                          <a:latin typeface="Times New Roman" panose="02020603050405020304" pitchFamily="18" charset="0"/>
                        </a:rPr>
                        <a:t>Количество проведенных исследований состояния окружающей среды</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5331251"/>
                  </a:ext>
                </a:extLst>
              </a:tr>
              <a:tr h="180460">
                <a:tc>
                  <a:txBody>
                    <a:bodyPr/>
                    <a:lstStyle/>
                    <a:p>
                      <a:pPr algn="l" fontAlgn="t"/>
                      <a:r>
                        <a:rPr lang="ru-RU" sz="900" b="1" i="1" u="none" strike="noStrike">
                          <a:solidFill>
                            <a:srgbClr val="000000"/>
                          </a:solidFill>
                          <a:effectLst/>
                          <a:latin typeface="Times New Roman" panose="02020603050405020304" pitchFamily="18" charset="0"/>
                        </a:rPr>
                        <a:t>Подпрограмма 2. Развитие водохозяйственного комплекса</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949218128"/>
                  </a:ext>
                </a:extLst>
              </a:tr>
              <a:tr h="519237">
                <a:tc>
                  <a:txBody>
                    <a:bodyPr/>
                    <a:lstStyle/>
                    <a:p>
                      <a:pPr algn="l" fontAlgn="ctr"/>
                      <a:r>
                        <a:rPr lang="ru-RU" sz="900" b="0" i="0" u="none" strike="noStrike">
                          <a:effectLst/>
                          <a:latin typeface="Times New Roman" panose="02020603050405020304" pitchFamily="18" charset="0"/>
                        </a:rPr>
                        <a:t> Количество гидротехнических сооружений с неудовлетворительным и опасным уровнем безопасности, проведённых в безопасное техническое состояние</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40555307"/>
                  </a:ext>
                </a:extLst>
              </a:tr>
              <a:tr h="691946">
                <a:tc>
                  <a:txBody>
                    <a:bodyPr/>
                    <a:lstStyle/>
                    <a:p>
                      <a:pPr algn="l" fontAlgn="ctr"/>
                      <a:r>
                        <a:rPr lang="ru-RU" sz="900" b="0" i="0" u="none" strike="noStrike">
                          <a:effectLst/>
                          <a:latin typeface="Times New Roman" panose="02020603050405020304" pitchFamily="18" charset="0"/>
                        </a:rPr>
                        <a:t>Доля гидротехнических сооружений, на которых будут проведены работы по содержанию и обслуживанию, от общего количества гидротехнических сооружений, находящихся на балансе Администрации Городского округа Балашиха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96519452"/>
                  </a:ext>
                </a:extLst>
              </a:tr>
              <a:tr h="345973">
                <a:tc>
                  <a:txBody>
                    <a:bodyPr/>
                    <a:lstStyle/>
                    <a:p>
                      <a:pPr algn="l" fontAlgn="ctr"/>
                      <a:r>
                        <a:rPr lang="ru-RU" sz="900" b="0" i="0" u="none" strike="noStrike">
                          <a:effectLst/>
                          <a:latin typeface="Times New Roman" panose="02020603050405020304" pitchFamily="18" charset="0"/>
                        </a:rPr>
                        <a:t>Количество водных объектов, на которых выполнены комплексы мероприятий по ликвидации последствий засорения</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14517156"/>
                  </a:ext>
                </a:extLst>
              </a:tr>
              <a:tr h="180460">
                <a:tc>
                  <a:txBody>
                    <a:bodyPr/>
                    <a:lstStyle/>
                    <a:p>
                      <a:pPr algn="l" fontAlgn="t"/>
                      <a:r>
                        <a:rPr lang="ru-RU" sz="900" b="1" i="1" u="none" strike="noStrike">
                          <a:solidFill>
                            <a:srgbClr val="000000"/>
                          </a:solidFill>
                          <a:effectLst/>
                          <a:latin typeface="Times New Roman" panose="02020603050405020304" pitchFamily="18" charset="0"/>
                        </a:rPr>
                        <a:t>Подпрограмма 4. Развитие лесного хозяйства</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27371452"/>
                  </a:ext>
                </a:extLst>
              </a:tr>
              <a:tr h="564074">
                <a:tc>
                  <a:txBody>
                    <a:bodyPr/>
                    <a:lstStyle/>
                    <a:p>
                      <a:pPr algn="l" fontAlgn="ctr"/>
                      <a:r>
                        <a:rPr lang="ru-RU" sz="900" b="0" i="0" u="none" strike="noStrike">
                          <a:effectLst/>
                          <a:latin typeface="Times New Roman" panose="02020603050405020304" pitchFamily="18" charset="0"/>
                        </a:rPr>
                        <a:t>Доля ликвидированных навалов отходов, в том числе бытового мусора, на лесных участках, не предоставленных гражданам и юридическим лицам, в общем объеме обнаруженных отходов</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99241885"/>
                  </a:ext>
                </a:extLst>
              </a:tr>
              <a:tr h="360919">
                <a:tc>
                  <a:txBody>
                    <a:bodyPr/>
                    <a:lstStyle/>
                    <a:p>
                      <a:pPr algn="l" fontAlgn="t"/>
                      <a:r>
                        <a:rPr lang="ru-RU" sz="900" b="1" i="1" u="none" strike="noStrike">
                          <a:solidFill>
                            <a:srgbClr val="000000"/>
                          </a:solidFill>
                          <a:effectLst/>
                          <a:latin typeface="Times New Roman" panose="02020603050405020304" pitchFamily="18" charset="0"/>
                        </a:rPr>
                        <a:t>Подпрограмма 5. Региональная программа в области обращения с отходами, в том числе с твердыми коммунальными отходами</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672802814"/>
                  </a:ext>
                </a:extLst>
              </a:tr>
              <a:tr h="519237">
                <a:tc>
                  <a:txBody>
                    <a:bodyPr/>
                    <a:lstStyle/>
                    <a:p>
                      <a:pPr algn="l" fontAlgn="ctr"/>
                      <a:r>
                        <a:rPr lang="ru-RU" sz="900" b="0" i="0" u="none" strike="noStrike">
                          <a:effectLst/>
                          <a:latin typeface="Times New Roman" panose="02020603050405020304" pitchFamily="18" charset="0"/>
                        </a:rPr>
                        <a:t>Количество построенных, реконструированных объектов инженерной инфраструктуры для заводов по термическому обезвреживанию отходов/ комплексов по переработке отходов</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07953070"/>
                  </a:ext>
                </a:extLst>
              </a:tr>
              <a:tr h="691946">
                <a:tc>
                  <a:txBody>
                    <a:bodyPr/>
                    <a:lstStyle/>
                    <a:p>
                      <a:pPr algn="l" fontAlgn="ctr"/>
                      <a:r>
                        <a:rPr lang="ru-RU" sz="900" b="0" i="0" u="none" strike="noStrike">
                          <a:effectLst/>
                          <a:latin typeface="Times New Roman" panose="02020603050405020304" pitchFamily="18" charset="0"/>
                        </a:rPr>
                        <a:t>Процент реализации мероприятий по содержанию и эксплуатации объекта размещения отходов, в том числе по утилизации фильтрата и обеспечению работ, связанных обезвреживанием биогаза, в объеме, определенном соглашением о предоставлении субсидии</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63013308"/>
                  </a:ext>
                </a:extLst>
              </a:tr>
              <a:tr h="345973">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"Безопасность и обеспечение безопасности жизнедеятельности населения"</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550825225"/>
                  </a:ext>
                </a:extLst>
              </a:tr>
              <a:tr h="180460">
                <a:tc>
                  <a:txBody>
                    <a:bodyPr/>
                    <a:lstStyle/>
                    <a:p>
                      <a:pPr algn="l" fontAlgn="t"/>
                      <a:r>
                        <a:rPr lang="ru-RU" sz="900" b="1" i="1" u="none" strike="noStrike">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5537" marR="5537" marT="55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dirty="0">
                          <a:effectLst/>
                          <a:latin typeface="Times New Roman" panose="02020603050405020304" pitchFamily="18" charset="0"/>
                        </a:rPr>
                        <a:t> </a:t>
                      </a:r>
                    </a:p>
                  </a:txBody>
                  <a:tcPr marL="5537" marR="5537" marT="55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9895258"/>
                  </a:ext>
                </a:extLst>
              </a:tr>
            </a:tbl>
          </a:graphicData>
        </a:graphic>
      </p:graphicFrame>
    </p:spTree>
    <p:extLst>
      <p:ext uri="{BB962C8B-B14F-4D97-AF65-F5344CB8AC3E}">
        <p14:creationId xmlns:p14="http://schemas.microsoft.com/office/powerpoint/2010/main" val="451138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74443310-FB40-4265-A561-A08CA0094A04}"/>
              </a:ext>
            </a:extLst>
          </p:cNvPr>
          <p:cNvGraphicFramePr>
            <a:graphicFrameLocks noGrp="1"/>
          </p:cNvGraphicFramePr>
          <p:nvPr>
            <p:extLst>
              <p:ext uri="{D42A27DB-BD31-4B8C-83A1-F6EECF244321}">
                <p14:modId xmlns:p14="http://schemas.microsoft.com/office/powerpoint/2010/main" val="1535899908"/>
              </p:ext>
            </p:extLst>
          </p:nvPr>
        </p:nvGraphicFramePr>
        <p:xfrm>
          <a:off x="179513" y="523220"/>
          <a:ext cx="8784976" cy="6218150"/>
        </p:xfrm>
        <a:graphic>
          <a:graphicData uri="http://schemas.openxmlformats.org/drawingml/2006/table">
            <a:tbl>
              <a:tblPr/>
              <a:tblGrid>
                <a:gridCol w="4301818">
                  <a:extLst>
                    <a:ext uri="{9D8B030D-6E8A-4147-A177-3AD203B41FA5}">
                      <a16:colId xmlns:a16="http://schemas.microsoft.com/office/drawing/2014/main" val="1269570805"/>
                    </a:ext>
                  </a:extLst>
                </a:gridCol>
                <a:gridCol w="715290">
                  <a:extLst>
                    <a:ext uri="{9D8B030D-6E8A-4147-A177-3AD203B41FA5}">
                      <a16:colId xmlns:a16="http://schemas.microsoft.com/office/drawing/2014/main" val="16933316"/>
                    </a:ext>
                  </a:extLst>
                </a:gridCol>
                <a:gridCol w="745514">
                  <a:extLst>
                    <a:ext uri="{9D8B030D-6E8A-4147-A177-3AD203B41FA5}">
                      <a16:colId xmlns:a16="http://schemas.microsoft.com/office/drawing/2014/main" val="462238388"/>
                    </a:ext>
                  </a:extLst>
                </a:gridCol>
                <a:gridCol w="715290">
                  <a:extLst>
                    <a:ext uri="{9D8B030D-6E8A-4147-A177-3AD203B41FA5}">
                      <a16:colId xmlns:a16="http://schemas.microsoft.com/office/drawing/2014/main" val="2302988516"/>
                    </a:ext>
                  </a:extLst>
                </a:gridCol>
                <a:gridCol w="695141">
                  <a:extLst>
                    <a:ext uri="{9D8B030D-6E8A-4147-A177-3AD203B41FA5}">
                      <a16:colId xmlns:a16="http://schemas.microsoft.com/office/drawing/2014/main" val="886164147"/>
                    </a:ext>
                  </a:extLst>
                </a:gridCol>
                <a:gridCol w="1611923">
                  <a:extLst>
                    <a:ext uri="{9D8B030D-6E8A-4147-A177-3AD203B41FA5}">
                      <a16:colId xmlns:a16="http://schemas.microsoft.com/office/drawing/2014/main" val="2468302682"/>
                    </a:ext>
                  </a:extLst>
                </a:gridCol>
              </a:tblGrid>
              <a:tr h="1709605">
                <a:tc>
                  <a:txBody>
                    <a:bodyPr/>
                    <a:lstStyle/>
                    <a:p>
                      <a:pPr algn="l" fontAlgn="ctr"/>
                      <a:r>
                        <a:rPr lang="ru-RU" sz="900" b="0" i="0" u="none" strike="noStrike">
                          <a:effectLst/>
                          <a:latin typeface="Times New Roman" panose="02020603050405020304" pitchFamily="18" charset="0"/>
                        </a:rPr>
                        <a:t>Доля кладбищ, соответствующих Региональному стандарту</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Количество</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86,67</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92,30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Недостижение запланированного показателя в 2022 году связано с длительностью процесса перевода земельных участков под кладбищами, исторически расположенных на землях лесного фонда к категории земель особо охраняемых территорий и объектов.</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14431136"/>
                  </a:ext>
                </a:extLst>
              </a:tr>
              <a:tr h="932648">
                <a:tc>
                  <a:txBody>
                    <a:bodyPr/>
                    <a:lstStyle/>
                    <a:p>
                      <a:pPr algn="l" fontAlgn="ctr"/>
                      <a:r>
                        <a:rPr lang="ru-RU" sz="900" b="0" i="0" u="none" strike="noStrike">
                          <a:effectLst/>
                          <a:latin typeface="Times New Roman" panose="02020603050405020304" pitchFamily="18" charset="0"/>
                        </a:rPr>
                        <a:t>Макропоказатель Снижение общего количества преступлений, совершенных на территории муниципального образования, не менее чем на 3 % ежегодно</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Количество, динамика в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3082</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3241</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95,09</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По сравнению с аналогичным периодом прошлого года общий массив преступлений увеличился на 6,6 % (АППГ- 3040)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80215608"/>
                  </a:ext>
                </a:extLst>
              </a:tr>
              <a:tr h="621765">
                <a:tc>
                  <a:txBody>
                    <a:bodyPr/>
                    <a:lstStyle/>
                    <a:p>
                      <a:pPr algn="l" fontAlgn="ctr"/>
                      <a:r>
                        <a:rPr lang="ru-RU" sz="900" b="0" i="0" u="none" strike="noStrike">
                          <a:effectLst/>
                          <a:latin typeface="Times New Roman" panose="02020603050405020304" pitchFamily="18" charset="0"/>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4030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6931</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171,99</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2847990"/>
                  </a:ext>
                </a:extLst>
              </a:tr>
              <a:tr h="466573">
                <a:tc>
                  <a:txBody>
                    <a:bodyPr/>
                    <a:lstStyle/>
                    <a:p>
                      <a:pPr algn="l" fontAlgn="ctr"/>
                      <a:r>
                        <a:rPr lang="ru-RU" sz="900" b="0" i="0" u="none" strike="noStrike">
                          <a:effectLst/>
                          <a:latin typeface="Times New Roman" panose="02020603050405020304" pitchFamily="18" charset="0"/>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7820679"/>
                  </a:ext>
                </a:extLst>
              </a:tr>
              <a:tr h="155690">
                <a:tc>
                  <a:txBody>
                    <a:bodyPr/>
                    <a:lstStyle/>
                    <a:p>
                      <a:pPr algn="l" fontAlgn="ctr"/>
                      <a:r>
                        <a:rPr lang="ru-RU" sz="900" b="0" i="0" u="none" strike="noStrike">
                          <a:effectLst/>
                          <a:latin typeface="Times New Roman" panose="02020603050405020304" pitchFamily="18" charset="0"/>
                        </a:rPr>
                        <a:t>Инвентаризация мест захоронений</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18936937"/>
                  </a:ext>
                </a:extLst>
              </a:tr>
              <a:tr h="310883">
                <a:tc>
                  <a:txBody>
                    <a:bodyPr/>
                    <a:lstStyle/>
                    <a:p>
                      <a:pPr algn="l" fontAlgn="ctr"/>
                      <a:r>
                        <a:rPr lang="ru-RU" sz="900" b="0" i="0" u="none" strike="noStrike">
                          <a:effectLst/>
                          <a:latin typeface="Times New Roman" panose="02020603050405020304" pitchFamily="18" charset="0"/>
                        </a:rPr>
                        <a:t>Рост числа лиц, состоящих на диспансерном наблюдении с диагнозом "Употребление наркотиков с вредными последствиями"</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111,5</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105,19</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73783534"/>
                  </a:ext>
                </a:extLst>
              </a:tr>
              <a:tr h="1243530">
                <a:tc>
                  <a:txBody>
                    <a:bodyPr/>
                    <a:lstStyle/>
                    <a:p>
                      <a:pPr algn="l" fontAlgn="ctr"/>
                      <a:r>
                        <a:rPr lang="ru-RU" sz="900" b="0" i="0" u="none" strike="noStrike">
                          <a:effectLst/>
                          <a:latin typeface="Times New Roman" panose="02020603050405020304" pitchFamily="18" charset="0"/>
                        </a:rPr>
                        <a:t>Снижение доли несовершеннолетних в общем числе лиц, совершивших преступления</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99,7</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38,5</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38,62</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Доля несовершеннолетних – 0,62%. </a:t>
                      </a:r>
                      <a:br>
                        <a:rPr lang="ru-RU" sz="900" b="0" i="0" u="none" strike="noStrike">
                          <a:solidFill>
                            <a:srgbClr val="000000"/>
                          </a:solidFill>
                          <a:effectLst/>
                          <a:latin typeface="Times New Roman" panose="02020603050405020304" pitchFamily="18" charset="0"/>
                        </a:rPr>
                      </a:br>
                      <a:r>
                        <a:rPr lang="ru-RU" sz="900" b="0" i="0" u="none" strike="noStrike">
                          <a:solidFill>
                            <a:srgbClr val="000000"/>
                          </a:solidFill>
                          <a:effectLst/>
                          <a:latin typeface="Times New Roman" panose="02020603050405020304" pitchFamily="18" charset="0"/>
                        </a:rPr>
                        <a:t>Значение показателя рассчитано как соотношение достигнутого значения в 4 квартале 2022 г. – 0,62, к итоговому значению 2019 года (1,61).</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95493982"/>
                  </a:ext>
                </a:extLst>
              </a:tr>
              <a:tr h="466573">
                <a:tc>
                  <a:txBody>
                    <a:bodyPr/>
                    <a:lstStyle/>
                    <a:p>
                      <a:pPr algn="l" fontAlgn="ctr"/>
                      <a:r>
                        <a:rPr lang="ru-RU" sz="900" b="0" i="0" u="none" strike="noStrike">
                          <a:effectLst/>
                          <a:latin typeface="Times New Roman" panose="02020603050405020304" pitchFamily="18" charset="0"/>
                        </a:rPr>
                        <a:t>Увеличение доли социально значимых объектов (учреждений), оборудованных в целях антитеррористической защищенности средствами безопасности</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88</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88</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76370845"/>
                  </a:ext>
                </a:extLst>
              </a:tr>
              <a:tr h="310883">
                <a:tc>
                  <a:txBody>
                    <a:bodyPr/>
                    <a:lstStyle/>
                    <a:p>
                      <a:pPr algn="l" fontAlgn="ctr"/>
                      <a:r>
                        <a:rPr lang="ru-RU" sz="900" b="0" i="0" u="none" strike="noStrike">
                          <a:effectLst/>
                          <a:latin typeface="Times New Roman" panose="02020603050405020304" pitchFamily="18" charset="0"/>
                        </a:rPr>
                        <a:t>Увеличение числа граждан принимающих участие в деятельности народных дружин</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муниципальный</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115</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117,7</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102,35</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effectLst/>
                          <a:latin typeface="Times New Roman" panose="02020603050405020304" pitchFamily="18" charset="0"/>
                        </a:rPr>
                        <a:t> </a:t>
                      </a:r>
                    </a:p>
                  </a:txBody>
                  <a:tcPr marL="4918" marR="4918" marT="49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58046642"/>
                  </a:ext>
                </a:extLst>
              </a:tr>
            </a:tbl>
          </a:graphicData>
        </a:graphic>
      </p:graphicFrame>
    </p:spTree>
    <p:extLst>
      <p:ext uri="{BB962C8B-B14F-4D97-AF65-F5344CB8AC3E}">
        <p14:creationId xmlns:p14="http://schemas.microsoft.com/office/powerpoint/2010/main" val="362339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85720" y="357166"/>
            <a:ext cx="8643998" cy="5632311"/>
          </a:xfrm>
          <a:prstGeom prst="rect">
            <a:avLst/>
          </a:prstGeom>
          <a:noFill/>
          <a:ln>
            <a:solidFill>
              <a:srgbClr val="003399"/>
            </a:solidFill>
          </a:ln>
        </p:spPr>
        <p:txBody>
          <a:bodyPr wrap="square" rtlCol="0">
            <a:spAutoFit/>
          </a:bodyPr>
          <a:lstStyle/>
          <a:p>
            <a:pPr algn="just"/>
            <a:r>
              <a:rPr lang="ru-RU" sz="2400" dirty="0"/>
              <a:t>	</a:t>
            </a:r>
          </a:p>
          <a:p>
            <a:pPr algn="just"/>
            <a:r>
              <a:rPr lang="ru-RU" sz="2400" dirty="0">
                <a:solidFill>
                  <a:srgbClr val="0000FF"/>
                </a:solidFill>
                <a:effectLst/>
                <a:latin typeface="Times New Roman" panose="02020603050405020304" pitchFamily="18" charset="0"/>
                <a:ea typeface="Calibri" panose="020F0502020204030204" pitchFamily="34" charset="0"/>
              </a:rPr>
              <a:t>Значительный вклад </a:t>
            </a:r>
            <a:r>
              <a:rPr lang="ru-RU" sz="2400" dirty="0">
                <a:effectLst/>
                <a:latin typeface="Times New Roman" panose="02020603050405020304" pitchFamily="18" charset="0"/>
                <a:ea typeface="Calibri" panose="020F0502020204030204" pitchFamily="34" charset="0"/>
              </a:rPr>
              <a:t>в развитие экономики вносят промышленные предприятия города. Ежегодно они показывают положительную динамику развития. </a:t>
            </a:r>
          </a:p>
          <a:p>
            <a:pPr algn="just"/>
            <a:r>
              <a:rPr lang="ru-RU" sz="2400" dirty="0">
                <a:latin typeface="Times New Roman" panose="02020603050405020304" pitchFamily="18" charset="0"/>
                <a:ea typeface="Calibri" panose="020F0502020204030204" pitchFamily="34" charset="0"/>
              </a:rPr>
              <a:t>	</a:t>
            </a:r>
            <a:r>
              <a:rPr lang="ru-RU" sz="2400" dirty="0">
                <a:effectLst/>
                <a:latin typeface="Times New Roman" panose="02020603050405020304" pitchFamily="18" charset="0"/>
                <a:ea typeface="Calibri" panose="020F0502020204030204" pitchFamily="34" charset="0"/>
              </a:rPr>
              <a:t>Основные виды производимой продукции:   Производство бумаги и бумажных изделий (ООО "КОФ "Палитра"),  производство минераловатных плит (ООО "</a:t>
            </a:r>
            <a:r>
              <a:rPr lang="ru-RU" sz="2400" dirty="0" err="1">
                <a:effectLst/>
                <a:latin typeface="Times New Roman" panose="02020603050405020304" pitchFamily="18" charset="0"/>
                <a:ea typeface="Calibri" panose="020F0502020204030204" pitchFamily="34" charset="0"/>
              </a:rPr>
              <a:t>Роквул</a:t>
            </a:r>
            <a:r>
              <a:rPr lang="ru-RU" sz="2400" dirty="0">
                <a:effectLst/>
                <a:latin typeface="Times New Roman" panose="02020603050405020304" pitchFamily="18" charset="0"/>
                <a:ea typeface="Calibri" panose="020F0502020204030204" pitchFamily="34" charset="0"/>
              </a:rPr>
              <a:t>"), производство сборных строительных конструкций (АО "345 механический завод"), производство машин и оборудования (АО "Авиационная корпорация "Рубин", ОАО "БЛМЗ", ПАО "</a:t>
            </a:r>
            <a:r>
              <a:rPr lang="ru-RU" sz="2400" dirty="0" err="1">
                <a:effectLst/>
                <a:latin typeface="Times New Roman" panose="02020603050405020304" pitchFamily="18" charset="0"/>
                <a:ea typeface="Calibri" panose="020F0502020204030204" pitchFamily="34" charset="0"/>
              </a:rPr>
              <a:t>Криогенмаш</a:t>
            </a:r>
            <a:r>
              <a:rPr lang="ru-RU" sz="2400" dirty="0">
                <a:effectLst/>
                <a:latin typeface="Times New Roman" panose="02020603050405020304" pitchFamily="18" charset="0"/>
                <a:ea typeface="Calibri" panose="020F0502020204030204" pitchFamily="34" charset="0"/>
              </a:rPr>
              <a:t>"), химическое производство  (АО "Линде Газ Рус", ЗАО "</a:t>
            </a:r>
            <a:r>
              <a:rPr lang="ru-RU" sz="2400" dirty="0" err="1">
                <a:effectLst/>
                <a:latin typeface="Times New Roman" panose="02020603050405020304" pitchFamily="18" charset="0"/>
                <a:ea typeface="Calibri" panose="020F0502020204030204" pitchFamily="34" charset="0"/>
              </a:rPr>
              <a:t>Акзо</a:t>
            </a:r>
            <a:r>
              <a:rPr lang="ru-RU" sz="2400" dirty="0">
                <a:effectLst/>
                <a:latin typeface="Times New Roman" panose="02020603050405020304" pitchFamily="18" charset="0"/>
                <a:ea typeface="Calibri" panose="020F0502020204030204" pitchFamily="34" charset="0"/>
              </a:rPr>
              <a:t> Нобель Декор"), производство электрического оборудования (ООО "Матрица", АО ПФ "</a:t>
            </a:r>
            <a:r>
              <a:rPr lang="ru-RU" sz="2400" dirty="0" err="1">
                <a:effectLst/>
                <a:latin typeface="Times New Roman" panose="02020603050405020304" pitchFamily="18" charset="0"/>
                <a:ea typeface="Calibri" panose="020F0502020204030204" pitchFamily="34" charset="0"/>
              </a:rPr>
              <a:t>Элвира</a:t>
            </a:r>
            <a:r>
              <a:rPr lang="ru-RU" sz="2400" dirty="0">
                <a:effectLst/>
                <a:latin typeface="Times New Roman" panose="02020603050405020304" pitchFamily="18" charset="0"/>
                <a:ea typeface="Calibri" panose="020F0502020204030204" pitchFamily="34" charset="0"/>
              </a:rPr>
              <a:t>"), производство пищевых продуктов (ООО "</a:t>
            </a:r>
            <a:r>
              <a:rPr lang="ru-RU" sz="2400" dirty="0" err="1">
                <a:effectLst/>
                <a:latin typeface="Times New Roman" panose="02020603050405020304" pitchFamily="18" charset="0"/>
                <a:ea typeface="Calibri" panose="020F0502020204030204" pitchFamily="34" charset="0"/>
              </a:rPr>
              <a:t>Лукес</a:t>
            </a:r>
            <a:r>
              <a:rPr lang="ru-RU" sz="2400" dirty="0">
                <a:effectLst/>
                <a:latin typeface="Times New Roman" panose="02020603050405020304" pitchFamily="18" charset="0"/>
                <a:ea typeface="Calibri" panose="020F0502020204030204" pitchFamily="34" charset="0"/>
              </a:rPr>
              <a:t>-Д", ООО "Парламент </a:t>
            </a:r>
            <a:r>
              <a:rPr lang="ru-RU" sz="2400" dirty="0" err="1">
                <a:effectLst/>
                <a:latin typeface="Times New Roman" panose="02020603050405020304" pitchFamily="18" charset="0"/>
                <a:ea typeface="Calibri" panose="020F0502020204030204" pitchFamily="34" charset="0"/>
              </a:rPr>
              <a:t>Продакшн</a:t>
            </a:r>
            <a:r>
              <a:rPr lang="ru-RU" sz="2400" dirty="0">
                <a:effectLst/>
                <a:latin typeface="Times New Roman" panose="02020603050405020304" pitchFamily="18" charset="0"/>
                <a:ea typeface="Calibri" panose="020F0502020204030204" pitchFamily="34" charset="0"/>
              </a:rPr>
              <a:t>").</a:t>
            </a:r>
            <a:endParaRPr lang="ru-RU" sz="2400" dirty="0"/>
          </a:p>
        </p:txBody>
      </p:sp>
    </p:spTree>
    <p:extLst>
      <p:ext uri="{BB962C8B-B14F-4D97-AF65-F5344CB8AC3E}">
        <p14:creationId xmlns:p14="http://schemas.microsoft.com/office/powerpoint/2010/main" val="3227763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B5D11465-F63F-44EB-A957-6899EE27AAEC}"/>
              </a:ext>
            </a:extLst>
          </p:cNvPr>
          <p:cNvGraphicFramePr>
            <a:graphicFrameLocks noGrp="1"/>
          </p:cNvGraphicFramePr>
          <p:nvPr>
            <p:extLst>
              <p:ext uri="{D42A27DB-BD31-4B8C-83A1-F6EECF244321}">
                <p14:modId xmlns:p14="http://schemas.microsoft.com/office/powerpoint/2010/main" val="3017635758"/>
              </p:ext>
            </p:extLst>
          </p:nvPr>
        </p:nvGraphicFramePr>
        <p:xfrm>
          <a:off x="179512" y="523220"/>
          <a:ext cx="8784974" cy="6146139"/>
        </p:xfrm>
        <a:graphic>
          <a:graphicData uri="http://schemas.openxmlformats.org/drawingml/2006/table">
            <a:tbl>
              <a:tblPr/>
              <a:tblGrid>
                <a:gridCol w="4301817">
                  <a:extLst>
                    <a:ext uri="{9D8B030D-6E8A-4147-A177-3AD203B41FA5}">
                      <a16:colId xmlns:a16="http://schemas.microsoft.com/office/drawing/2014/main" val="2907877251"/>
                    </a:ext>
                  </a:extLst>
                </a:gridCol>
                <a:gridCol w="715290">
                  <a:extLst>
                    <a:ext uri="{9D8B030D-6E8A-4147-A177-3AD203B41FA5}">
                      <a16:colId xmlns:a16="http://schemas.microsoft.com/office/drawing/2014/main" val="736363979"/>
                    </a:ext>
                  </a:extLst>
                </a:gridCol>
                <a:gridCol w="745513">
                  <a:extLst>
                    <a:ext uri="{9D8B030D-6E8A-4147-A177-3AD203B41FA5}">
                      <a16:colId xmlns:a16="http://schemas.microsoft.com/office/drawing/2014/main" val="96351259"/>
                    </a:ext>
                  </a:extLst>
                </a:gridCol>
                <a:gridCol w="715290">
                  <a:extLst>
                    <a:ext uri="{9D8B030D-6E8A-4147-A177-3AD203B41FA5}">
                      <a16:colId xmlns:a16="http://schemas.microsoft.com/office/drawing/2014/main" val="4043217822"/>
                    </a:ext>
                  </a:extLst>
                </a:gridCol>
                <a:gridCol w="695142">
                  <a:extLst>
                    <a:ext uri="{9D8B030D-6E8A-4147-A177-3AD203B41FA5}">
                      <a16:colId xmlns:a16="http://schemas.microsoft.com/office/drawing/2014/main" val="3671660959"/>
                    </a:ext>
                  </a:extLst>
                </a:gridCol>
                <a:gridCol w="1611922">
                  <a:extLst>
                    <a:ext uri="{9D8B030D-6E8A-4147-A177-3AD203B41FA5}">
                      <a16:colId xmlns:a16="http://schemas.microsoft.com/office/drawing/2014/main" val="495089568"/>
                    </a:ext>
                  </a:extLst>
                </a:gridCol>
              </a:tblGrid>
              <a:tr h="420002">
                <a:tc>
                  <a:txBody>
                    <a:bodyPr/>
                    <a:lstStyle/>
                    <a:p>
                      <a:pPr algn="l" fontAlgn="ctr"/>
                      <a:r>
                        <a:rPr lang="ru-RU" sz="900" b="0" i="0" u="none" strike="noStrike">
                          <a:effectLst/>
                          <a:latin typeface="Times New Roman" panose="02020603050405020304" pitchFamily="18" charset="0"/>
                        </a:rPr>
                        <a:t>Количество восстановленных (ремонт, реставрация, благоустройство)  воинских захоронений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95422081"/>
                  </a:ext>
                </a:extLst>
              </a:tr>
              <a:tr h="420002">
                <a:tc>
                  <a:txBody>
                    <a:bodyPr/>
                    <a:lstStyle/>
                    <a:p>
                      <a:pPr algn="l" fontAlgn="ctr"/>
                      <a:r>
                        <a:rPr lang="ru-RU" sz="900" b="0" i="0" u="none" strike="noStrike">
                          <a:effectLst/>
                          <a:latin typeface="Times New Roman" panose="02020603050405020304" pitchFamily="18" charset="0"/>
                        </a:rPr>
                        <a:t>Снижение уровня вовлеченности населения в незаконный оборот наркотиков на 100 тыс. человек</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78,17</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64,12</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82,03</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18638938"/>
                  </a:ext>
                </a:extLst>
              </a:tr>
              <a:tr h="840004">
                <a:tc>
                  <a:txBody>
                    <a:bodyPr/>
                    <a:lstStyle/>
                    <a:p>
                      <a:pPr algn="l" fontAlgn="ctr"/>
                      <a:r>
                        <a:rPr lang="ru-RU" sz="900" b="0" i="0" u="none" strike="noStrike">
                          <a:effectLst/>
                          <a:latin typeface="Times New Roman" panose="02020603050405020304" pitchFamily="18" charset="0"/>
                        </a:rPr>
                        <a:t>Количество снесенных объектов самовольного строительства, право на снос которых в судебном порядке предоставлено администрациям муниципальных образований Московской области, являющимися взыскателями по исполнительным производствам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13607710"/>
                  </a:ext>
                </a:extLst>
              </a:tr>
              <a:tr h="210336">
                <a:tc>
                  <a:txBody>
                    <a:bodyPr/>
                    <a:lstStyle/>
                    <a:p>
                      <a:pPr algn="l" fontAlgn="ctr"/>
                      <a:r>
                        <a:rPr lang="ru-RU" sz="900" b="0" i="0" u="none" strike="noStrike">
                          <a:effectLst/>
                          <a:latin typeface="Times New Roman" panose="02020603050405020304" pitchFamily="18" charset="0"/>
                        </a:rPr>
                        <a:t>Снижение уровня криминогенности наркомании на 100 тыс. человек</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10,37</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10,25</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101,17</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6561556"/>
                  </a:ext>
                </a:extLst>
              </a:tr>
              <a:tr h="210336">
                <a:tc>
                  <a:txBody>
                    <a:bodyPr/>
                    <a:lstStyle/>
                    <a:p>
                      <a:pPr algn="l" fontAlgn="ctr"/>
                      <a:r>
                        <a:rPr lang="ru-RU" sz="900" b="0" i="0" u="none" strike="noStrike" dirty="0">
                          <a:effectLst/>
                          <a:latin typeface="Times New Roman" panose="02020603050405020304" pitchFamily="18" charset="0"/>
                        </a:rPr>
                        <a:t> Количество установленных мемориальных знаков</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87047845"/>
                  </a:ext>
                </a:extLst>
              </a:tr>
              <a:tr h="420002">
                <a:tc>
                  <a:txBody>
                    <a:bodyPr/>
                    <a:lstStyle/>
                    <a:p>
                      <a:pPr algn="l" fontAlgn="ctr"/>
                      <a:r>
                        <a:rPr lang="ru-RU" sz="900" b="0" i="0" u="none" strike="noStrike">
                          <a:effectLst/>
                          <a:latin typeface="Times New Roman" panose="02020603050405020304" pitchFamily="18" charset="0"/>
                        </a:rPr>
                        <a:t>Количество имен погибших при защите Отечества, нанесенных на мемориальные сооружения воинских захоронений по месту захоронения</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8947145"/>
                  </a:ext>
                </a:extLst>
              </a:tr>
              <a:tr h="657219">
                <a:tc>
                  <a:txBody>
                    <a:bodyPr/>
                    <a:lstStyle/>
                    <a:p>
                      <a:pPr algn="l" fontAlgn="t"/>
                      <a:r>
                        <a:rPr lang="ru-RU" sz="900" b="1" i="1" u="none" strike="noStrike">
                          <a:solidFill>
                            <a:srgbClr val="000000"/>
                          </a:solidFill>
                          <a:effectLst/>
                          <a:latin typeface="Times New Roman" panose="02020603050405020304" pitchFamily="18" charset="0"/>
                        </a:rPr>
                        <a:t>Подпрограмма 2. Снижение рисков возникновения и смягчение последствий чрезвычайных ситуаций природного и техногенного характера</a:t>
                      </a:r>
                    </a:p>
                  </a:txBody>
                  <a:tcPr marL="6722" marR="6722" marT="6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375012060"/>
                  </a:ext>
                </a:extLst>
              </a:tr>
              <a:tr h="630339">
                <a:tc>
                  <a:txBody>
                    <a:bodyPr/>
                    <a:lstStyle/>
                    <a:p>
                      <a:pPr algn="l" fontAlgn="ctr"/>
                      <a:r>
                        <a:rPr lang="ru-RU" sz="900" b="0" i="0" u="none" strike="noStrike">
                          <a:effectLst/>
                          <a:latin typeface="Times New Roman" panose="02020603050405020304" pitchFamily="18" charset="0"/>
                        </a:rPr>
                        <a:t>Среднее время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 Московской области</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минута</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45,5</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18,08</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251,66</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27467467"/>
                  </a:ext>
                </a:extLst>
              </a:tr>
              <a:tr h="630339">
                <a:tc>
                  <a:txBody>
                    <a:bodyPr/>
                    <a:lstStyle/>
                    <a:p>
                      <a:pPr algn="l" fontAlgn="ctr"/>
                      <a:r>
                        <a:rPr lang="ru-RU" sz="900" b="0" i="0" u="none" strike="noStrike">
                          <a:effectLst/>
                          <a:latin typeface="Times New Roman" panose="02020603050405020304" pitchFamily="18" charset="0"/>
                        </a:rPr>
                        <a:t>Степень готовности муниципального звена Московской областной системы предупреждения и ликвидации чрезвычайным ситуациям к действиям по предназначению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23,11</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100,48</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29533869"/>
                  </a:ext>
                </a:extLst>
              </a:tr>
              <a:tr h="420002">
                <a:tc>
                  <a:txBody>
                    <a:bodyPr/>
                    <a:lstStyle/>
                    <a:p>
                      <a:pPr algn="l" fontAlgn="ctr"/>
                      <a:r>
                        <a:rPr lang="ru-RU" sz="900" b="0" i="0" u="none" strike="noStrike">
                          <a:effectLst/>
                          <a:latin typeface="Times New Roman" panose="02020603050405020304" pitchFamily="18" charset="0"/>
                        </a:rPr>
                        <a:t>Прирост уровня безопасности людей на водных объектах, расположенных на территории Московской области</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22,06</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100,27</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55977665"/>
                  </a:ext>
                </a:extLst>
              </a:tr>
              <a:tr h="438146">
                <a:tc>
                  <a:txBody>
                    <a:bodyPr/>
                    <a:lstStyle/>
                    <a:p>
                      <a:pPr algn="l" fontAlgn="t"/>
                      <a:r>
                        <a:rPr lang="ru-RU" sz="900" b="1" i="1" u="none" strike="noStrike">
                          <a:solidFill>
                            <a:srgbClr val="000000"/>
                          </a:solidFill>
                          <a:effectLst/>
                          <a:latin typeface="Times New Roman" panose="02020603050405020304" pitchFamily="18" charset="0"/>
                        </a:rPr>
                        <a:t>Подпрограмма 3. Развитие и совершенствование систем оповещения и информирования населения Московской области</a:t>
                      </a:r>
                    </a:p>
                  </a:txBody>
                  <a:tcPr marL="6722" marR="6722" marT="6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237372542"/>
                  </a:ext>
                </a:extLst>
              </a:tr>
              <a:tr h="630339">
                <a:tc>
                  <a:txBody>
                    <a:bodyPr/>
                    <a:lstStyle/>
                    <a:p>
                      <a:pPr algn="l" fontAlgn="ctr"/>
                      <a:r>
                        <a:rPr lang="ru-RU" sz="900" b="0" i="0" u="none" strike="noStrike">
                          <a:effectLst/>
                          <a:latin typeface="Times New Roman" panose="02020603050405020304" pitchFamily="18" charset="0"/>
                        </a:rPr>
                        <a:t>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06832705"/>
                  </a:ext>
                </a:extLst>
              </a:tr>
              <a:tr h="219073">
                <a:tc>
                  <a:txBody>
                    <a:bodyPr/>
                    <a:lstStyle/>
                    <a:p>
                      <a:pPr algn="l" fontAlgn="t"/>
                      <a:r>
                        <a:rPr lang="ru-RU" sz="900" b="1" i="1" u="none" strike="noStrike">
                          <a:solidFill>
                            <a:srgbClr val="000000"/>
                          </a:solidFill>
                          <a:effectLst/>
                          <a:latin typeface="Times New Roman" panose="02020603050405020304" pitchFamily="18" charset="0"/>
                        </a:rPr>
                        <a:t>Подпрограмма 4. Обеспечение пожарной безопасности</a:t>
                      </a:r>
                    </a:p>
                  </a:txBody>
                  <a:tcPr marL="6722" marR="6722" marT="6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6722" marR="6722" marT="6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90369016"/>
                  </a:ext>
                </a:extLst>
              </a:tr>
            </a:tbl>
          </a:graphicData>
        </a:graphic>
      </p:graphicFrame>
    </p:spTree>
    <p:extLst>
      <p:ext uri="{BB962C8B-B14F-4D97-AF65-F5344CB8AC3E}">
        <p14:creationId xmlns:p14="http://schemas.microsoft.com/office/powerpoint/2010/main" val="1239438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03155B7B-BCDE-4D2A-A45D-FC243AB6F769}"/>
              </a:ext>
            </a:extLst>
          </p:cNvPr>
          <p:cNvGraphicFramePr>
            <a:graphicFrameLocks noGrp="1"/>
          </p:cNvGraphicFramePr>
          <p:nvPr>
            <p:extLst>
              <p:ext uri="{D42A27DB-BD31-4B8C-83A1-F6EECF244321}">
                <p14:modId xmlns:p14="http://schemas.microsoft.com/office/powerpoint/2010/main" val="3656721522"/>
              </p:ext>
            </p:extLst>
          </p:nvPr>
        </p:nvGraphicFramePr>
        <p:xfrm>
          <a:off x="179512" y="620688"/>
          <a:ext cx="8856983" cy="6048673"/>
        </p:xfrm>
        <a:graphic>
          <a:graphicData uri="http://schemas.openxmlformats.org/drawingml/2006/table">
            <a:tbl>
              <a:tblPr/>
              <a:tblGrid>
                <a:gridCol w="4337079">
                  <a:extLst>
                    <a:ext uri="{9D8B030D-6E8A-4147-A177-3AD203B41FA5}">
                      <a16:colId xmlns:a16="http://schemas.microsoft.com/office/drawing/2014/main" val="1487569772"/>
                    </a:ext>
                  </a:extLst>
                </a:gridCol>
                <a:gridCol w="599602">
                  <a:extLst>
                    <a:ext uri="{9D8B030D-6E8A-4147-A177-3AD203B41FA5}">
                      <a16:colId xmlns:a16="http://schemas.microsoft.com/office/drawing/2014/main" val="3087490140"/>
                    </a:ext>
                  </a:extLst>
                </a:gridCol>
                <a:gridCol w="435589">
                  <a:extLst>
                    <a:ext uri="{9D8B030D-6E8A-4147-A177-3AD203B41FA5}">
                      <a16:colId xmlns:a16="http://schemas.microsoft.com/office/drawing/2014/main" val="1952980873"/>
                    </a:ext>
                  </a:extLst>
                </a:gridCol>
                <a:gridCol w="580786">
                  <a:extLst>
                    <a:ext uri="{9D8B030D-6E8A-4147-A177-3AD203B41FA5}">
                      <a16:colId xmlns:a16="http://schemas.microsoft.com/office/drawing/2014/main" val="3813484215"/>
                    </a:ext>
                  </a:extLst>
                </a:gridCol>
                <a:gridCol w="725982">
                  <a:extLst>
                    <a:ext uri="{9D8B030D-6E8A-4147-A177-3AD203B41FA5}">
                      <a16:colId xmlns:a16="http://schemas.microsoft.com/office/drawing/2014/main" val="285636689"/>
                    </a:ext>
                  </a:extLst>
                </a:gridCol>
                <a:gridCol w="2177945">
                  <a:extLst>
                    <a:ext uri="{9D8B030D-6E8A-4147-A177-3AD203B41FA5}">
                      <a16:colId xmlns:a16="http://schemas.microsoft.com/office/drawing/2014/main" val="2653109767"/>
                    </a:ext>
                  </a:extLst>
                </a:gridCol>
              </a:tblGrid>
              <a:tr h="2586114">
                <a:tc>
                  <a:txBody>
                    <a:bodyPr/>
                    <a:lstStyle/>
                    <a:p>
                      <a:pPr algn="l" fontAlgn="ctr"/>
                      <a:r>
                        <a:rPr lang="ru-RU" sz="900" b="0" i="0" u="none" strike="noStrike" dirty="0">
                          <a:effectLst/>
                          <a:latin typeface="Times New Roman" panose="02020603050405020304" pitchFamily="18" charset="0"/>
                        </a:rPr>
                        <a:t> Повышение степени пожарной защищенности городского округа, по отношению к базовому периоду 2019 года</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18,5</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4,7</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25,41</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Несмотря на проведение профилактических мероприятий по соблюдению требований пожарной безопасности с населением произошло резкое увлечение количества погибших и пострадавших по сравнению с базовым периодом 2019г. на 53,3%. Для стабилизации количества погибших и пострадавших на пожарах издано и разослано в подразделения Администрации и территориальным отделам Распоряжение КЧС и ОПБ №6 от 28.12.2022г. «О дополнительных мероприятиях по соблюдению правил пожарной безопасности на территории Городского округа Балашиха».</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67160863"/>
                  </a:ext>
                </a:extLst>
              </a:tr>
              <a:tr h="210009">
                <a:tc>
                  <a:txBody>
                    <a:bodyPr/>
                    <a:lstStyle/>
                    <a:p>
                      <a:pPr algn="l" fontAlgn="t"/>
                      <a:r>
                        <a:rPr lang="ru-RU" sz="900" b="1" i="1" u="none" strike="noStrike">
                          <a:solidFill>
                            <a:srgbClr val="000000"/>
                          </a:solidFill>
                          <a:effectLst/>
                          <a:latin typeface="Times New Roman" panose="02020603050405020304" pitchFamily="18" charset="0"/>
                        </a:rPr>
                        <a:t>Подпрограмма 5. Обеспечение мероприятий гражданской обороны</a:t>
                      </a:r>
                    </a:p>
                  </a:txBody>
                  <a:tcPr marL="5834" marR="5834" marT="58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82201030"/>
                  </a:ext>
                </a:extLst>
              </a:tr>
              <a:tr h="805246">
                <a:tc>
                  <a:txBody>
                    <a:bodyPr/>
                    <a:lstStyle/>
                    <a:p>
                      <a:pPr algn="l" fontAlgn="ctr"/>
                      <a:r>
                        <a:rPr lang="ru-RU" sz="900" b="0" i="0" u="none" strike="noStrike">
                          <a:effectLst/>
                          <a:latin typeface="Times New Roman" panose="02020603050405020304" pitchFamily="18" charset="0"/>
                        </a:rPr>
                        <a:t>Увеличение степени готовности к использованию по предназначению защитных сооружений и иных объектов ГО</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На балансе Администрации городского округа Балашиха защитных сооружений и иных объектов ГО нет</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8320987"/>
                  </a:ext>
                </a:extLst>
              </a:tr>
              <a:tr h="604256">
                <a:tc>
                  <a:txBody>
                    <a:bodyPr/>
                    <a:lstStyle/>
                    <a:p>
                      <a:pPr algn="l" fontAlgn="ctr"/>
                      <a:r>
                        <a:rPr lang="ru-RU" sz="900" b="0" i="0" u="none" strike="noStrike">
                          <a:effectLst/>
                          <a:latin typeface="Times New Roman" panose="02020603050405020304" pitchFamily="18" charset="0"/>
                        </a:rPr>
                        <a:t>Темп прироста степени обеспеченности запасами материально-технических, продовольственных, медицинских и иных средств для целей гражданской обороны</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24499420"/>
                  </a:ext>
                </a:extLst>
              </a:tr>
              <a:tr h="210009">
                <a:tc>
                  <a:txBody>
                    <a:bodyPr/>
                    <a:lstStyle/>
                    <a:p>
                      <a:pPr algn="l" fontAlgn="t"/>
                      <a:r>
                        <a:rPr lang="ru-RU" sz="900" b="1" i="1" u="none" strike="noStrike">
                          <a:solidFill>
                            <a:srgbClr val="000000"/>
                          </a:solidFill>
                          <a:effectLst/>
                          <a:latin typeface="Times New Roman" panose="02020603050405020304" pitchFamily="18" charset="0"/>
                        </a:rPr>
                        <a:t>Подпрограмма 6. Обеспечивающая подпрограмма</a:t>
                      </a:r>
                    </a:p>
                  </a:txBody>
                  <a:tcPr marL="5834" marR="5834" marT="58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6444841"/>
                  </a:ext>
                </a:extLst>
              </a:tr>
              <a:tr h="402623">
                <a:tc>
                  <a:txBody>
                    <a:bodyPr/>
                    <a:lstStyle/>
                    <a:p>
                      <a:pPr algn="l" fontAlgn="ctr"/>
                      <a:r>
                        <a:rPr lang="ru-RU" sz="900" b="0" i="0" u="none" strike="noStrike">
                          <a:effectLst/>
                          <a:latin typeface="Times New Roman" panose="02020603050405020304" pitchFamily="18" charset="0"/>
                        </a:rPr>
                        <a:t>Охват бюджетных ассигнований, характеризующих цели и результаты их использования</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98</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98</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26538963"/>
                  </a:ext>
                </a:extLst>
              </a:tr>
              <a:tr h="201633">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"Жилище"</a:t>
                      </a:r>
                    </a:p>
                  </a:txBody>
                  <a:tcPr marL="5834" marR="5834" marT="58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65860491"/>
                  </a:ext>
                </a:extLst>
              </a:tr>
              <a:tr h="210009">
                <a:tc>
                  <a:txBody>
                    <a:bodyPr/>
                    <a:lstStyle/>
                    <a:p>
                      <a:pPr algn="l" fontAlgn="t"/>
                      <a:r>
                        <a:rPr lang="ru-RU" sz="900" b="1" i="1" u="none" strike="noStrike">
                          <a:solidFill>
                            <a:srgbClr val="000000"/>
                          </a:solidFill>
                          <a:effectLst/>
                          <a:latin typeface="Times New Roman" panose="02020603050405020304" pitchFamily="18" charset="0"/>
                        </a:rPr>
                        <a:t>Подпрограмма 1. «Создание условий для жилищного строительства»</a:t>
                      </a:r>
                    </a:p>
                  </a:txBody>
                  <a:tcPr marL="5834" marR="5834" marT="583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534219"/>
                  </a:ext>
                </a:extLst>
              </a:tr>
              <a:tr h="402623">
                <a:tc>
                  <a:txBody>
                    <a:bodyPr/>
                    <a:lstStyle/>
                    <a:p>
                      <a:pPr algn="l" fontAlgn="ctr"/>
                      <a:r>
                        <a:rPr lang="ru-RU" sz="900" b="0" i="0" u="none" strike="noStrike">
                          <a:effectLst/>
                          <a:latin typeface="Times New Roman" panose="02020603050405020304" pitchFamily="18" charset="0"/>
                        </a:rPr>
                        <a:t> Объем ввода индивидуального жилищного строительства, построенного населением за счет собственных и (или) кредитных средств</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 м.</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85000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136740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160,87</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78819461"/>
                  </a:ext>
                </a:extLst>
              </a:tr>
              <a:tr h="416151">
                <a:tc>
                  <a:txBody>
                    <a:bodyPr/>
                    <a:lstStyle/>
                    <a:p>
                      <a:pPr algn="l" fontAlgn="ctr"/>
                      <a:r>
                        <a:rPr lang="ru-RU" sz="900" b="0" i="0" u="none" strike="noStrike">
                          <a:effectLst/>
                          <a:latin typeface="Times New Roman" panose="02020603050405020304" pitchFamily="18" charset="0"/>
                        </a:rPr>
                        <a:t> Количество семей, улучшивших жилищные условия</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834" marR="5834" marT="5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66331903"/>
                  </a:ext>
                </a:extLst>
              </a:tr>
            </a:tbl>
          </a:graphicData>
        </a:graphic>
      </p:graphicFrame>
    </p:spTree>
    <p:extLst>
      <p:ext uri="{BB962C8B-B14F-4D97-AF65-F5344CB8AC3E}">
        <p14:creationId xmlns:p14="http://schemas.microsoft.com/office/powerpoint/2010/main" val="33854353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26761E85-36DB-495F-BC0B-165E710A0B0E}"/>
              </a:ext>
            </a:extLst>
          </p:cNvPr>
          <p:cNvGraphicFramePr>
            <a:graphicFrameLocks noGrp="1"/>
          </p:cNvGraphicFramePr>
          <p:nvPr>
            <p:extLst>
              <p:ext uri="{D42A27DB-BD31-4B8C-83A1-F6EECF244321}">
                <p14:modId xmlns:p14="http://schemas.microsoft.com/office/powerpoint/2010/main" val="361922286"/>
              </p:ext>
            </p:extLst>
          </p:nvPr>
        </p:nvGraphicFramePr>
        <p:xfrm>
          <a:off x="179513" y="620689"/>
          <a:ext cx="8712968" cy="6048671"/>
        </p:xfrm>
        <a:graphic>
          <a:graphicData uri="http://schemas.openxmlformats.org/drawingml/2006/table">
            <a:tbl>
              <a:tblPr/>
              <a:tblGrid>
                <a:gridCol w="3888431">
                  <a:extLst>
                    <a:ext uri="{9D8B030D-6E8A-4147-A177-3AD203B41FA5}">
                      <a16:colId xmlns:a16="http://schemas.microsoft.com/office/drawing/2014/main" val="2084320660"/>
                    </a:ext>
                  </a:extLst>
                </a:gridCol>
                <a:gridCol w="504056">
                  <a:extLst>
                    <a:ext uri="{9D8B030D-6E8A-4147-A177-3AD203B41FA5}">
                      <a16:colId xmlns:a16="http://schemas.microsoft.com/office/drawing/2014/main" val="499853142"/>
                    </a:ext>
                  </a:extLst>
                </a:gridCol>
                <a:gridCol w="360040">
                  <a:extLst>
                    <a:ext uri="{9D8B030D-6E8A-4147-A177-3AD203B41FA5}">
                      <a16:colId xmlns:a16="http://schemas.microsoft.com/office/drawing/2014/main" val="2621349342"/>
                    </a:ext>
                  </a:extLst>
                </a:gridCol>
                <a:gridCol w="432048">
                  <a:extLst>
                    <a:ext uri="{9D8B030D-6E8A-4147-A177-3AD203B41FA5}">
                      <a16:colId xmlns:a16="http://schemas.microsoft.com/office/drawing/2014/main" val="1832738695"/>
                    </a:ext>
                  </a:extLst>
                </a:gridCol>
                <a:gridCol w="648072">
                  <a:extLst>
                    <a:ext uri="{9D8B030D-6E8A-4147-A177-3AD203B41FA5}">
                      <a16:colId xmlns:a16="http://schemas.microsoft.com/office/drawing/2014/main" val="2691236538"/>
                    </a:ext>
                  </a:extLst>
                </a:gridCol>
                <a:gridCol w="2880321">
                  <a:extLst>
                    <a:ext uri="{9D8B030D-6E8A-4147-A177-3AD203B41FA5}">
                      <a16:colId xmlns:a16="http://schemas.microsoft.com/office/drawing/2014/main" val="2459943027"/>
                    </a:ext>
                  </a:extLst>
                </a:gridCol>
              </a:tblGrid>
              <a:tr h="1562643">
                <a:tc>
                  <a:txBody>
                    <a:bodyPr/>
                    <a:lstStyle/>
                    <a:p>
                      <a:pPr algn="l" fontAlgn="ctr"/>
                      <a:r>
                        <a:rPr lang="ru-RU" sz="800" b="0" i="0" u="none" strike="noStrike" dirty="0">
                          <a:effectLst/>
                          <a:latin typeface="Times New Roman" panose="02020603050405020304" pitchFamily="18" charset="0"/>
                        </a:rPr>
                        <a:t>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Штука</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909</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606</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66,67</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800" b="0" i="0" u="none" strike="noStrike">
                          <a:solidFill>
                            <a:srgbClr val="000000"/>
                          </a:solidFill>
                          <a:effectLst/>
                          <a:latin typeface="Times New Roman" panose="02020603050405020304" pitchFamily="18" charset="0"/>
                        </a:rPr>
                        <a:t>На территории Городского округа Балашиха не планируется активная застройка объектами ИЖС, в связи с отсутствием пригодных для этих целей свободных земельных участков. В связи со вступлением в действие Федерального закона от 08.12.2020 № 404-ФЗ «О внесении изменений в ст. 70 Федерального закона «О государственной регистрации недвижимости» и ст. 16 Федерального закона «О внесении изменений в Градостроительный кодекс Российской Федерации и отдельные законодательные акты Российской Федерации» наблюдается снижение обращений за получением уведомлений о планируемом строительстве и его окончании.</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54003453"/>
                  </a:ext>
                </a:extLst>
              </a:tr>
              <a:tr h="129579">
                <a:tc>
                  <a:txBody>
                    <a:bodyPr/>
                    <a:lstStyle/>
                    <a:p>
                      <a:pPr algn="l" fontAlgn="t"/>
                      <a:r>
                        <a:rPr lang="ru-RU" sz="800" b="1" i="1" u="none" strike="noStrike">
                          <a:solidFill>
                            <a:srgbClr val="000000"/>
                          </a:solidFill>
                          <a:effectLst/>
                          <a:latin typeface="Times New Roman" panose="02020603050405020304" pitchFamily="18" charset="0"/>
                        </a:rPr>
                        <a:t>Подпрограмма 2.  «Обеспечение жильем молодых семей»</a:t>
                      </a:r>
                    </a:p>
                  </a:txBody>
                  <a:tcPr marL="3473" marR="3473" marT="34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701322"/>
                  </a:ext>
                </a:extLst>
              </a:tr>
              <a:tr h="255568">
                <a:tc>
                  <a:txBody>
                    <a:bodyPr/>
                    <a:lstStyle/>
                    <a:p>
                      <a:pPr algn="l" fontAlgn="ctr"/>
                      <a:r>
                        <a:rPr lang="ru-RU" sz="800" b="0" i="0" u="none" strike="noStrike">
                          <a:effectLst/>
                          <a:latin typeface="Times New Roman" panose="02020603050405020304" pitchFamily="18" charset="0"/>
                        </a:rPr>
                        <a:t>Количество молодых семей, получивших свидетельство о праве на получение социальной выплаты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Семья</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8</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8</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22826059"/>
                  </a:ext>
                </a:extLst>
              </a:tr>
              <a:tr h="381558">
                <a:tc>
                  <a:txBody>
                    <a:bodyPr/>
                    <a:lstStyle/>
                    <a:p>
                      <a:pPr algn="l" fontAlgn="t"/>
                      <a:r>
                        <a:rPr lang="ru-RU" sz="800" b="1" i="1" u="none" strike="noStrike">
                          <a:solidFill>
                            <a:srgbClr val="000000"/>
                          </a:solidFill>
                          <a:effectLst/>
                          <a:latin typeface="Times New Roman" panose="02020603050405020304" pitchFamily="18" charset="0"/>
                        </a:rPr>
                        <a:t>Подпрограмма 3.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3473" marR="3473" marT="34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873357"/>
                  </a:ext>
                </a:extLst>
              </a:tr>
              <a:tr h="1011506">
                <a:tc>
                  <a:txBody>
                    <a:bodyPr/>
                    <a:lstStyle/>
                    <a:p>
                      <a:pPr algn="l" fontAlgn="ctr"/>
                      <a:r>
                        <a:rPr lang="ru-RU" sz="800" b="0" i="0" u="none" strike="noStrike">
                          <a:effectLst/>
                          <a:latin typeface="Times New Roman" panose="02020603050405020304" pitchFamily="18" charset="0"/>
                        </a:rPr>
                        <a:t>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жилыми помещениями, в отчетном году</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процент</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69160428"/>
                  </a:ext>
                </a:extLst>
              </a:tr>
              <a:tr h="512173">
                <a:tc>
                  <a:txBody>
                    <a:bodyPr/>
                    <a:lstStyle/>
                    <a:p>
                      <a:pPr algn="l" fontAlgn="ctr"/>
                      <a:r>
                        <a:rPr lang="ru-RU" sz="800" b="0" i="0" u="none" strike="noStrike">
                          <a:effectLst/>
                          <a:latin typeface="Times New Roman" panose="02020603050405020304" pitchFamily="18" charset="0"/>
                        </a:rPr>
                        <a:t>Численность детей 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человек</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62</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62</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63152686"/>
                  </a:ext>
                </a:extLst>
              </a:tr>
              <a:tr h="129579">
                <a:tc>
                  <a:txBody>
                    <a:bodyPr/>
                    <a:lstStyle/>
                    <a:p>
                      <a:pPr algn="l" fontAlgn="t"/>
                      <a:r>
                        <a:rPr lang="ru-RU" sz="800" b="1" i="1" u="none" strike="noStrike">
                          <a:solidFill>
                            <a:srgbClr val="000000"/>
                          </a:solidFill>
                          <a:effectLst/>
                          <a:latin typeface="Times New Roman" panose="02020603050405020304" pitchFamily="18" charset="0"/>
                        </a:rPr>
                        <a:t>Подпрограмма 4.  «Социальная ипотека»</a:t>
                      </a:r>
                    </a:p>
                  </a:txBody>
                  <a:tcPr marL="3473" marR="3473" marT="34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701297"/>
                  </a:ext>
                </a:extLst>
              </a:tr>
              <a:tr h="381558">
                <a:tc>
                  <a:txBody>
                    <a:bodyPr/>
                    <a:lstStyle/>
                    <a:p>
                      <a:pPr algn="l" fontAlgn="ctr"/>
                      <a:r>
                        <a:rPr lang="ru-RU" sz="800" b="0" i="0" u="none" strike="noStrike">
                          <a:effectLst/>
                          <a:latin typeface="Times New Roman" panose="02020603050405020304" pitchFamily="18" charset="0"/>
                        </a:rPr>
                        <a:t>Количество участников подпрограммы, получивших финансовую помощь, предоставляемую для погашения основной части долга по ипотечному жилищному кредиту (I этап)</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Человек</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3</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3</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65975183"/>
                  </a:ext>
                </a:extLst>
              </a:tr>
              <a:tr h="255568">
                <a:tc>
                  <a:txBody>
                    <a:bodyPr/>
                    <a:lstStyle/>
                    <a:p>
                      <a:pPr algn="l" fontAlgn="t"/>
                      <a:r>
                        <a:rPr lang="ru-RU" sz="800" b="1" i="1" u="none" strike="noStrike">
                          <a:solidFill>
                            <a:srgbClr val="000000"/>
                          </a:solidFill>
                          <a:effectLst/>
                          <a:latin typeface="Times New Roman" panose="02020603050405020304" pitchFamily="18" charset="0"/>
                        </a:rPr>
                        <a:t>Подпрограмма 7.  «Улучшение жилищных условий отдельных категорий многодетных семей»</a:t>
                      </a:r>
                    </a:p>
                  </a:txBody>
                  <a:tcPr marL="3473" marR="3473" marT="34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0385120"/>
                  </a:ext>
                </a:extLst>
              </a:tr>
              <a:tr h="381558">
                <a:tc>
                  <a:txBody>
                    <a:bodyPr/>
                    <a:lstStyle/>
                    <a:p>
                      <a:pPr algn="l" fontAlgn="ctr"/>
                      <a:r>
                        <a:rPr lang="ru-RU" sz="800" b="0" i="0" u="none" strike="noStrike">
                          <a:effectLst/>
                          <a:latin typeface="Times New Roman" panose="02020603050405020304" pitchFamily="18" charset="0"/>
                        </a:rPr>
                        <a:t>Количество свидетельств о праве на получение жилищной субсидии на приобретение жилого помещения или строительство индивидуального жилого дома, выданных семьям, имеющим семь и более детей</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Штука</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86093440"/>
                  </a:ext>
                </a:extLst>
              </a:tr>
              <a:tr h="255568">
                <a:tc>
                  <a:txBody>
                    <a:bodyPr/>
                    <a:lstStyle/>
                    <a:p>
                      <a:pPr algn="l" fontAlgn="t"/>
                      <a:r>
                        <a:rPr lang="ru-RU" sz="800" b="1" i="1" u="none" strike="noStrike">
                          <a:solidFill>
                            <a:srgbClr val="000000"/>
                          </a:solidFill>
                          <a:effectLst/>
                          <a:latin typeface="Times New Roman" panose="02020603050405020304" pitchFamily="18" charset="0"/>
                        </a:rPr>
                        <a:t>Подпрограмма 8.  «Обеспечение жильем отдельных категорий граждан, установленных федеральным законодательством»</a:t>
                      </a:r>
                    </a:p>
                  </a:txBody>
                  <a:tcPr marL="3473" marR="3473" marT="347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800" b="0" i="0" u="none" strike="noStrike" dirty="0">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64714"/>
                  </a:ext>
                </a:extLst>
              </a:tr>
              <a:tr h="381558">
                <a:tc>
                  <a:txBody>
                    <a:bodyPr/>
                    <a:lstStyle/>
                    <a:p>
                      <a:pPr algn="l" fontAlgn="ctr"/>
                      <a:r>
                        <a:rPr lang="ru-RU" sz="800" b="0" i="0" u="none" strike="noStrike">
                          <a:effectLst/>
                          <a:latin typeface="Times New Roman" panose="02020603050405020304" pitchFamily="18" charset="0"/>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Человек</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2</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2</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09371979"/>
                  </a:ext>
                </a:extLst>
              </a:tr>
              <a:tr h="410255">
                <a:tc>
                  <a:txBody>
                    <a:bodyPr/>
                    <a:lstStyle/>
                    <a:p>
                      <a:pPr algn="l" fontAlgn="ctr"/>
                      <a:r>
                        <a:rPr lang="ru-RU" sz="800" b="0" i="0" u="none" strike="noStrike">
                          <a:effectLst/>
                          <a:latin typeface="Times New Roman" panose="02020603050405020304" pitchFamily="18" charset="0"/>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Человек</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a:solidFill>
                            <a:srgbClr val="000000"/>
                          </a:solidFill>
                          <a:effectLst/>
                          <a:latin typeface="Times New Roman" panose="02020603050405020304" pitchFamily="18" charset="0"/>
                        </a:rPr>
                        <a:t>100,00</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800" b="0" i="0" u="none" strike="noStrike" dirty="0">
                          <a:solidFill>
                            <a:srgbClr val="000000"/>
                          </a:solidFill>
                          <a:effectLst/>
                          <a:latin typeface="Times New Roman" panose="02020603050405020304" pitchFamily="18" charset="0"/>
                        </a:rPr>
                        <a:t> </a:t>
                      </a:r>
                    </a:p>
                  </a:txBody>
                  <a:tcPr marL="3473" marR="3473" marT="34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94419843"/>
                  </a:ext>
                </a:extLst>
              </a:tr>
            </a:tbl>
          </a:graphicData>
        </a:graphic>
      </p:graphicFrame>
    </p:spTree>
    <p:extLst>
      <p:ext uri="{BB962C8B-B14F-4D97-AF65-F5344CB8AC3E}">
        <p14:creationId xmlns:p14="http://schemas.microsoft.com/office/powerpoint/2010/main" val="3979117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D3C838DB-4835-4E2A-9388-05734679F4D5}"/>
              </a:ext>
            </a:extLst>
          </p:cNvPr>
          <p:cNvGraphicFramePr>
            <a:graphicFrameLocks noGrp="1"/>
          </p:cNvGraphicFramePr>
          <p:nvPr>
            <p:extLst>
              <p:ext uri="{D42A27DB-BD31-4B8C-83A1-F6EECF244321}">
                <p14:modId xmlns:p14="http://schemas.microsoft.com/office/powerpoint/2010/main" val="1829225543"/>
              </p:ext>
            </p:extLst>
          </p:nvPr>
        </p:nvGraphicFramePr>
        <p:xfrm>
          <a:off x="251520" y="620689"/>
          <a:ext cx="8712968" cy="6172394"/>
        </p:xfrm>
        <a:graphic>
          <a:graphicData uri="http://schemas.openxmlformats.org/drawingml/2006/table">
            <a:tbl>
              <a:tblPr/>
              <a:tblGrid>
                <a:gridCol w="4266556">
                  <a:extLst>
                    <a:ext uri="{9D8B030D-6E8A-4147-A177-3AD203B41FA5}">
                      <a16:colId xmlns:a16="http://schemas.microsoft.com/office/drawing/2014/main" val="3689235874"/>
                    </a:ext>
                  </a:extLst>
                </a:gridCol>
                <a:gridCol w="557980">
                  <a:extLst>
                    <a:ext uri="{9D8B030D-6E8A-4147-A177-3AD203B41FA5}">
                      <a16:colId xmlns:a16="http://schemas.microsoft.com/office/drawing/2014/main" val="3879545044"/>
                    </a:ext>
                  </a:extLst>
                </a:gridCol>
                <a:gridCol w="576064">
                  <a:extLst>
                    <a:ext uri="{9D8B030D-6E8A-4147-A177-3AD203B41FA5}">
                      <a16:colId xmlns:a16="http://schemas.microsoft.com/office/drawing/2014/main" val="1370941391"/>
                    </a:ext>
                  </a:extLst>
                </a:gridCol>
                <a:gridCol w="720080">
                  <a:extLst>
                    <a:ext uri="{9D8B030D-6E8A-4147-A177-3AD203B41FA5}">
                      <a16:colId xmlns:a16="http://schemas.microsoft.com/office/drawing/2014/main" val="3373029890"/>
                    </a:ext>
                  </a:extLst>
                </a:gridCol>
                <a:gridCol w="648072">
                  <a:extLst>
                    <a:ext uri="{9D8B030D-6E8A-4147-A177-3AD203B41FA5}">
                      <a16:colId xmlns:a16="http://schemas.microsoft.com/office/drawing/2014/main" val="4078144246"/>
                    </a:ext>
                  </a:extLst>
                </a:gridCol>
                <a:gridCol w="1944216">
                  <a:extLst>
                    <a:ext uri="{9D8B030D-6E8A-4147-A177-3AD203B41FA5}">
                      <a16:colId xmlns:a16="http://schemas.microsoft.com/office/drawing/2014/main" val="171154535"/>
                    </a:ext>
                  </a:extLst>
                </a:gridCol>
              </a:tblGrid>
              <a:tr h="4189206">
                <a:tc>
                  <a:txBody>
                    <a:bodyPr/>
                    <a:lstStyle/>
                    <a:p>
                      <a:pPr algn="l" fontAlgn="ctr"/>
                      <a:r>
                        <a:rPr lang="ru-RU" sz="900" b="0" i="0" u="none" strike="noStrike" dirty="0">
                          <a:effectLst/>
                          <a:latin typeface="Times New Roman" panose="02020603050405020304" pitchFamily="18" charset="0"/>
                        </a:rPr>
                        <a:t>Количество граждан, уволенных с военной службы, и приравненных к ним лиц, получивших государственную поддержку по обеспечению жилыми помещениями за счет средств федерального бюджета</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50,00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Сформирован список, предоставлен в Министерство жилищной политики Московской области. Граждане включены в сводный список. Соглашение между муниципальным образованием и Министерством жилищной политики Московской области о взаимодействии заключено. Одному участнику подпрограммы выдано свидетельство. Участник подпрограммы свидетельство реализовал. Второй участник подпрограммы был неоднократно приглашен в Администрацию Городского округа Балашиха на выдачу свидетельства, подал исковое заявление в Балашихинский городской суд в связи с несогласием с суммой выплаты. Балашихинский городской суд иск удовлетворил. На сегодняшний день Администрацией подана апелляционная жалоба в Московский областной суд в связи с несогласием с решением Балашихинского городского суда. В случае оставления решения суда без изменения второму участнику подпрограммы будет выдано свидетельство на сумму не менее 4 669 602,00 руб.</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4874370"/>
                  </a:ext>
                </a:extLst>
              </a:tr>
              <a:tr h="319611">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"Развитие инженерной инфраструктуры и энергоэффективности"</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96149457"/>
                  </a:ext>
                </a:extLst>
              </a:tr>
              <a:tr h="166709">
                <a:tc>
                  <a:txBody>
                    <a:bodyPr/>
                    <a:lstStyle/>
                    <a:p>
                      <a:pPr algn="l" fontAlgn="t"/>
                      <a:r>
                        <a:rPr lang="ru-RU" sz="900" b="1" i="1" u="none" strike="noStrike">
                          <a:solidFill>
                            <a:srgbClr val="000000"/>
                          </a:solidFill>
                          <a:effectLst/>
                          <a:latin typeface="Times New Roman" panose="02020603050405020304" pitchFamily="18" charset="0"/>
                        </a:rPr>
                        <a:t>Подпрограмма 1. Чистая вода</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310444"/>
                  </a:ext>
                </a:extLst>
              </a:tr>
              <a:tr h="319611">
                <a:tc>
                  <a:txBody>
                    <a:bodyPr/>
                    <a:lstStyle/>
                    <a:p>
                      <a:pPr algn="l" fontAlgn="ctr"/>
                      <a:r>
                        <a:rPr lang="ru-RU" sz="900" b="0" i="0" u="none" strike="noStrike">
                          <a:effectLst/>
                          <a:latin typeface="Times New Roman" panose="02020603050405020304" pitchFamily="18" charset="0"/>
                        </a:rPr>
                        <a:t>Количество созданных и восстановленных ВЗУ, ВНС и станций водоподготовки</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26106136"/>
                  </a:ext>
                </a:extLst>
              </a:tr>
              <a:tr h="639222">
                <a:tc>
                  <a:txBody>
                    <a:bodyPr/>
                    <a:lstStyle/>
                    <a:p>
                      <a:pPr algn="l" fontAlgn="ctr"/>
                      <a:r>
                        <a:rPr lang="ru-RU" sz="900" b="0" i="0" u="none" strike="noStrike">
                          <a:effectLst/>
                          <a:latin typeface="Times New Roman" panose="02020603050405020304" pitchFamily="18" charset="0"/>
                        </a:rPr>
                        <a:t>Увеличение доли населения, обеспеченного доброкачественной питьевой водой из централизованных источников водоснабжения</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 к общей численности населения</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99,00/513600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99,00/513600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15480767"/>
                  </a:ext>
                </a:extLst>
              </a:tr>
              <a:tr h="166709">
                <a:tc>
                  <a:txBody>
                    <a:bodyPr/>
                    <a:lstStyle/>
                    <a:p>
                      <a:pPr algn="l" fontAlgn="t"/>
                      <a:r>
                        <a:rPr lang="ru-RU" sz="900" b="1" i="1" u="none" strike="noStrike">
                          <a:solidFill>
                            <a:srgbClr val="000000"/>
                          </a:solidFill>
                          <a:effectLst/>
                          <a:latin typeface="Times New Roman" panose="02020603050405020304" pitchFamily="18" charset="0"/>
                        </a:rPr>
                        <a:t>Подпрограмма 2. Системы водоотведения</a:t>
                      </a:r>
                    </a:p>
                  </a:txBody>
                  <a:tcPr marL="5137" marR="5137" marT="51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938259"/>
                  </a:ext>
                </a:extLst>
              </a:tr>
              <a:tr h="319611">
                <a:tc>
                  <a:txBody>
                    <a:bodyPr/>
                    <a:lstStyle/>
                    <a:p>
                      <a:pPr algn="l" fontAlgn="ctr"/>
                      <a:r>
                        <a:rPr lang="ru-RU" sz="900" b="0" i="0" u="none" strike="noStrike">
                          <a:effectLst/>
                          <a:latin typeface="Times New Roman" panose="02020603050405020304" pitchFamily="18" charset="0"/>
                        </a:rPr>
                        <a:t>Количество построенных, реконструированных, отремонтированных коллекторов (участков), канализационных насосных станций</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81640223"/>
                  </a:ext>
                </a:extLst>
              </a:tr>
            </a:tbl>
          </a:graphicData>
        </a:graphic>
      </p:graphicFrame>
    </p:spTree>
    <p:extLst>
      <p:ext uri="{BB962C8B-B14F-4D97-AF65-F5344CB8AC3E}">
        <p14:creationId xmlns:p14="http://schemas.microsoft.com/office/powerpoint/2010/main" val="87516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4" name="Таблица 3">
            <a:extLst>
              <a:ext uri="{FF2B5EF4-FFF2-40B4-BE49-F238E27FC236}">
                <a16:creationId xmlns:a16="http://schemas.microsoft.com/office/drawing/2014/main" id="{793B82CE-FB85-44C3-99E9-746B4FCB8A38}"/>
              </a:ext>
            </a:extLst>
          </p:cNvPr>
          <p:cNvGraphicFramePr>
            <a:graphicFrameLocks noGrp="1"/>
          </p:cNvGraphicFramePr>
          <p:nvPr>
            <p:extLst>
              <p:ext uri="{D42A27DB-BD31-4B8C-83A1-F6EECF244321}">
                <p14:modId xmlns:p14="http://schemas.microsoft.com/office/powerpoint/2010/main" val="565153093"/>
              </p:ext>
            </p:extLst>
          </p:nvPr>
        </p:nvGraphicFramePr>
        <p:xfrm>
          <a:off x="251520" y="620688"/>
          <a:ext cx="8712967" cy="6048668"/>
        </p:xfrm>
        <a:graphic>
          <a:graphicData uri="http://schemas.openxmlformats.org/drawingml/2006/table">
            <a:tbl>
              <a:tblPr/>
              <a:tblGrid>
                <a:gridCol w="4266557">
                  <a:extLst>
                    <a:ext uri="{9D8B030D-6E8A-4147-A177-3AD203B41FA5}">
                      <a16:colId xmlns:a16="http://schemas.microsoft.com/office/drawing/2014/main" val="2654064448"/>
                    </a:ext>
                  </a:extLst>
                </a:gridCol>
                <a:gridCol w="709427">
                  <a:extLst>
                    <a:ext uri="{9D8B030D-6E8A-4147-A177-3AD203B41FA5}">
                      <a16:colId xmlns:a16="http://schemas.microsoft.com/office/drawing/2014/main" val="4279895763"/>
                    </a:ext>
                  </a:extLst>
                </a:gridCol>
                <a:gridCol w="739402">
                  <a:extLst>
                    <a:ext uri="{9D8B030D-6E8A-4147-A177-3AD203B41FA5}">
                      <a16:colId xmlns:a16="http://schemas.microsoft.com/office/drawing/2014/main" val="2413565401"/>
                    </a:ext>
                  </a:extLst>
                </a:gridCol>
                <a:gridCol w="709427">
                  <a:extLst>
                    <a:ext uri="{9D8B030D-6E8A-4147-A177-3AD203B41FA5}">
                      <a16:colId xmlns:a16="http://schemas.microsoft.com/office/drawing/2014/main" val="944700837"/>
                    </a:ext>
                  </a:extLst>
                </a:gridCol>
                <a:gridCol w="689444">
                  <a:extLst>
                    <a:ext uri="{9D8B030D-6E8A-4147-A177-3AD203B41FA5}">
                      <a16:colId xmlns:a16="http://schemas.microsoft.com/office/drawing/2014/main" val="3294374091"/>
                    </a:ext>
                  </a:extLst>
                </a:gridCol>
                <a:gridCol w="1598710">
                  <a:extLst>
                    <a:ext uri="{9D8B030D-6E8A-4147-A177-3AD203B41FA5}">
                      <a16:colId xmlns:a16="http://schemas.microsoft.com/office/drawing/2014/main" val="3666660699"/>
                    </a:ext>
                  </a:extLst>
                </a:gridCol>
              </a:tblGrid>
              <a:tr h="596028">
                <a:tc>
                  <a:txBody>
                    <a:bodyPr/>
                    <a:lstStyle/>
                    <a:p>
                      <a:pPr algn="l" fontAlgn="ctr"/>
                      <a:r>
                        <a:rPr lang="ru-RU" sz="900" b="0" i="0" u="none" strike="noStrike">
                          <a:effectLst/>
                          <a:latin typeface="Times New Roman" panose="02020603050405020304" pitchFamily="18" charset="0"/>
                        </a:rPr>
                        <a:t>Количество созданных и восстановленных объектов очистки сточных вод суммарной производительностью</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 на тысячу кубических метров</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7813556"/>
                  </a:ext>
                </a:extLst>
              </a:tr>
              <a:tr h="298013">
                <a:tc>
                  <a:txBody>
                    <a:bodyPr/>
                    <a:lstStyle/>
                    <a:p>
                      <a:pPr algn="l" fontAlgn="ctr"/>
                      <a:r>
                        <a:rPr lang="ru-RU" sz="900" b="0" i="0" u="none" strike="noStrike">
                          <a:effectLst/>
                          <a:latin typeface="Times New Roman" panose="02020603050405020304" pitchFamily="18" charset="0"/>
                        </a:rPr>
                        <a:t>Увеличение доли сточных вод, очищенных до нормативных значений, в общем объеме сточных вод, пропущенных через очистные сооружения</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27173888"/>
                  </a:ext>
                </a:extLst>
              </a:tr>
              <a:tr h="308027">
                <a:tc>
                  <a:txBody>
                    <a:bodyPr/>
                    <a:lstStyle/>
                    <a:p>
                      <a:pPr algn="l" fontAlgn="t"/>
                      <a:r>
                        <a:rPr lang="ru-RU" sz="900" b="1" i="1" u="none" strike="noStrike">
                          <a:solidFill>
                            <a:srgbClr val="000000"/>
                          </a:solidFill>
                          <a:effectLst/>
                          <a:latin typeface="Times New Roman" panose="02020603050405020304" pitchFamily="18" charset="0"/>
                        </a:rPr>
                        <a:t>Подпрограмма 3. Создание условий для обеспечения качественными коммунальными услугами</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762554"/>
                  </a:ext>
                </a:extLst>
              </a:tr>
              <a:tr h="298013">
                <a:tc>
                  <a:txBody>
                    <a:bodyPr/>
                    <a:lstStyle/>
                    <a:p>
                      <a:pPr algn="l" fontAlgn="ctr"/>
                      <a:r>
                        <a:rPr lang="ru-RU" sz="900" b="0" i="0" u="none" strike="noStrike">
                          <a:effectLst/>
                          <a:latin typeface="Times New Roman" panose="02020603050405020304" pitchFamily="18" charset="0"/>
                        </a:rPr>
                        <a:t> Доля актуальных схем теплоснабжения, водоснабжения и водоотведения, программ комплексного развития систем коммунальной инфраструктуры</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60982049"/>
                  </a:ext>
                </a:extLst>
              </a:tr>
              <a:tr h="298013">
                <a:tc>
                  <a:txBody>
                    <a:bodyPr/>
                    <a:lstStyle/>
                    <a:p>
                      <a:pPr algn="l" fontAlgn="ctr"/>
                      <a:r>
                        <a:rPr lang="ru-RU" sz="900" b="0" i="0" u="none" strike="noStrike">
                          <a:effectLst/>
                          <a:latin typeface="Times New Roman" panose="02020603050405020304" pitchFamily="18" charset="0"/>
                        </a:rPr>
                        <a:t>Количество созданных и восстановленных объектов инженерной инфраструктуры на территории военных городков Московской области</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393539711"/>
                  </a:ext>
                </a:extLst>
              </a:tr>
              <a:tr h="290703">
                <a:tc>
                  <a:txBody>
                    <a:bodyPr/>
                    <a:lstStyle/>
                    <a:p>
                      <a:pPr algn="l" fontAlgn="ctr"/>
                      <a:r>
                        <a:rPr lang="ru-RU" sz="900" b="0" i="0" u="none" strike="noStrike">
                          <a:effectLst/>
                          <a:latin typeface="Times New Roman" panose="02020603050405020304" pitchFamily="18" charset="0"/>
                        </a:rPr>
                        <a:t> Количество созданных и восстановленных объектов коммунальной инфраструктуры</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555431"/>
                  </a:ext>
                </a:extLst>
              </a:tr>
              <a:tr h="310889">
                <a:tc>
                  <a:txBody>
                    <a:bodyPr/>
                    <a:lstStyle/>
                    <a:p>
                      <a:pPr algn="l" fontAlgn="t"/>
                      <a:r>
                        <a:rPr lang="ru-RU" sz="900" b="1" i="1" u="none" strike="noStrike">
                          <a:solidFill>
                            <a:srgbClr val="000000"/>
                          </a:solidFill>
                          <a:effectLst/>
                          <a:latin typeface="Times New Roman" panose="02020603050405020304" pitchFamily="18" charset="0"/>
                        </a:rPr>
                        <a:t>Подпрограмма 4. Энергосбережение и повышение энергетической эффективности</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372608"/>
                  </a:ext>
                </a:extLst>
              </a:tr>
              <a:tr h="298013">
                <a:tc>
                  <a:txBody>
                    <a:bodyPr/>
                    <a:lstStyle/>
                    <a:p>
                      <a:pPr algn="l" fontAlgn="ctr"/>
                      <a:r>
                        <a:rPr lang="ru-RU" sz="900" b="0" i="0" u="none" strike="noStrike">
                          <a:effectLst/>
                          <a:latin typeface="Times New Roman" panose="02020603050405020304" pitchFamily="18" charset="0"/>
                        </a:rPr>
                        <a:t> Бережливый учет - Оснащенность многоквартирных домов общедомовыми приборами учета</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86,23</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86,23</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77125905"/>
                  </a:ext>
                </a:extLst>
              </a:tr>
              <a:tr h="432816">
                <a:tc>
                  <a:txBody>
                    <a:bodyPr/>
                    <a:lstStyle/>
                    <a:p>
                      <a:pPr algn="l" fontAlgn="ctr"/>
                      <a:r>
                        <a:rPr lang="ru-RU" sz="900" b="0" i="0" u="none" strike="noStrike">
                          <a:effectLst/>
                          <a:latin typeface="Times New Roman" panose="02020603050405020304" pitchFamily="18" charset="0"/>
                        </a:rPr>
                        <a:t>Доля зданий, строений, сооружений муниципальной собственности, соответствующих нормальному уровню энергетической эффективности и выше (А, B, C, D)</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57710641"/>
                  </a:ext>
                </a:extLst>
              </a:tr>
              <a:tr h="447260">
                <a:tc>
                  <a:txBody>
                    <a:bodyPr/>
                    <a:lstStyle/>
                    <a:p>
                      <a:pPr algn="l" fontAlgn="ctr"/>
                      <a:r>
                        <a:rPr lang="ru-RU" sz="900" b="0" i="0" u="none" strike="noStrike">
                          <a:effectLst/>
                          <a:latin typeface="Times New Roman" panose="02020603050405020304" pitchFamily="18" charset="0"/>
                        </a:rPr>
                        <a:t>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95,1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95,1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45047078"/>
                  </a:ext>
                </a:extLst>
              </a:tr>
              <a:tr h="298013">
                <a:tc>
                  <a:txBody>
                    <a:bodyPr/>
                    <a:lstStyle/>
                    <a:p>
                      <a:pPr algn="l" fontAlgn="ctr"/>
                      <a:r>
                        <a:rPr lang="ru-RU" sz="900" b="0" i="0" u="none" strike="noStrike">
                          <a:effectLst/>
                          <a:latin typeface="Times New Roman" panose="02020603050405020304" pitchFamily="18" charset="0"/>
                        </a:rPr>
                        <a:t>Доля многоквартирных домов с присвоенными классами энергоэффективности</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40,67</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41,97</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103,20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4357184"/>
                  </a:ext>
                </a:extLst>
              </a:tr>
              <a:tr h="155444">
                <a:tc>
                  <a:txBody>
                    <a:bodyPr/>
                    <a:lstStyle/>
                    <a:p>
                      <a:pPr algn="l" fontAlgn="t"/>
                      <a:r>
                        <a:rPr lang="ru-RU" sz="900" b="1" i="1" u="none" strike="noStrike">
                          <a:solidFill>
                            <a:srgbClr val="000000"/>
                          </a:solidFill>
                          <a:effectLst/>
                          <a:latin typeface="Times New Roman" panose="02020603050405020304" pitchFamily="18" charset="0"/>
                        </a:rPr>
                        <a:t>Подпрограмма 8. Обеспечивающая подпрограмма</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1087547"/>
                  </a:ext>
                </a:extLst>
              </a:tr>
              <a:tr h="149246">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"Предпринимательство"</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9183640"/>
                  </a:ext>
                </a:extLst>
              </a:tr>
              <a:tr h="155444">
                <a:tc>
                  <a:txBody>
                    <a:bodyPr/>
                    <a:lstStyle/>
                    <a:p>
                      <a:pPr algn="l" fontAlgn="t"/>
                      <a:r>
                        <a:rPr lang="ru-RU" sz="900" b="1" i="1" u="none" strike="noStrike">
                          <a:solidFill>
                            <a:srgbClr val="000000"/>
                          </a:solidFill>
                          <a:effectLst/>
                          <a:latin typeface="Times New Roman" panose="02020603050405020304" pitchFamily="18" charset="0"/>
                        </a:rPr>
                        <a:t>Подпрограмма 1. Инвестиции</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473561"/>
                  </a:ext>
                </a:extLst>
              </a:tr>
              <a:tr h="149246">
                <a:tc>
                  <a:txBody>
                    <a:bodyPr/>
                    <a:lstStyle/>
                    <a:p>
                      <a:pPr algn="l" fontAlgn="ctr"/>
                      <a:r>
                        <a:rPr lang="ru-RU" sz="900" b="0" i="0" u="none" strike="noStrike">
                          <a:effectLst/>
                          <a:latin typeface="Times New Roman" panose="02020603050405020304" pitchFamily="18" charset="0"/>
                        </a:rPr>
                        <a:t>Количество созданных рабочих мест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2505</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2505</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65955451"/>
                  </a:ext>
                </a:extLst>
              </a:tr>
              <a:tr h="298013">
                <a:tc>
                  <a:txBody>
                    <a:bodyPr/>
                    <a:lstStyle/>
                    <a:p>
                      <a:pPr algn="l" fontAlgn="ctr"/>
                      <a:r>
                        <a:rPr lang="ru-RU" sz="900" b="0" i="0" u="none" strike="noStrike">
                          <a:effectLst/>
                          <a:latin typeface="Times New Roman" panose="02020603050405020304" pitchFamily="18" charset="0"/>
                        </a:rPr>
                        <a:t>Объем инвестиций, привлеченных в основной капитал (без учета бюджетных инвестиций), на душу населения</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рублей</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14,72</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40,18</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272,96</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65384546"/>
                  </a:ext>
                </a:extLst>
              </a:tr>
              <a:tr h="364770">
                <a:tc>
                  <a:txBody>
                    <a:bodyPr/>
                    <a:lstStyle/>
                    <a:p>
                      <a:pPr algn="l" fontAlgn="ctr"/>
                      <a:r>
                        <a:rPr lang="ru-RU" sz="900" b="0" i="0" u="none" strike="noStrike">
                          <a:effectLst/>
                          <a:latin typeface="Times New Roman" panose="02020603050405020304" pitchFamily="18" charset="0"/>
                        </a:rPr>
                        <a:t>Увеличение среднемесячной заработной платы работников организаций, не относящихся к субъектам малого предпринимательства</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102,9</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103,1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100,19</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97360867"/>
                  </a:ext>
                </a:extLst>
              </a:tr>
              <a:tr h="447260">
                <a:tc>
                  <a:txBody>
                    <a:bodyPr/>
                    <a:lstStyle/>
                    <a:p>
                      <a:pPr algn="l" fontAlgn="ctr"/>
                      <a:r>
                        <a:rPr lang="ru-RU" sz="900" b="0" i="0" u="none" strike="noStrike">
                          <a:effectLst/>
                          <a:latin typeface="Times New Roman" panose="02020603050405020304" pitchFamily="18" charset="0"/>
                        </a:rPr>
                        <a:t>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101,2</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194,1</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191,80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87526327"/>
                  </a:ext>
                </a:extLst>
              </a:tr>
              <a:tr h="155444">
                <a:tc>
                  <a:txBody>
                    <a:bodyPr/>
                    <a:lstStyle/>
                    <a:p>
                      <a:pPr algn="l" fontAlgn="t"/>
                      <a:r>
                        <a:rPr lang="ru-RU" sz="900" b="1" i="1" u="none" strike="noStrike">
                          <a:solidFill>
                            <a:srgbClr val="000000"/>
                          </a:solidFill>
                          <a:effectLst/>
                          <a:latin typeface="Times New Roman" panose="02020603050405020304" pitchFamily="18" charset="0"/>
                        </a:rPr>
                        <a:t>Подпрограмма 2. Развитие конкуренции</a:t>
                      </a:r>
                    </a:p>
                  </a:txBody>
                  <a:tcPr marL="4862" marR="4862" marT="48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4987715"/>
                  </a:ext>
                </a:extLst>
              </a:tr>
              <a:tr h="298013">
                <a:tc>
                  <a:txBody>
                    <a:bodyPr/>
                    <a:lstStyle/>
                    <a:p>
                      <a:pPr algn="l" fontAlgn="ctr"/>
                      <a:r>
                        <a:rPr lang="ru-RU" sz="900" b="0" i="0" u="none" strike="noStrike" dirty="0">
                          <a:effectLst/>
                          <a:latin typeface="Times New Roman" panose="02020603050405020304" pitchFamily="18" charset="0"/>
                        </a:rPr>
                        <a:t>Доля закупок среди субъектов малого предпринимательства, социально ориентированных некоммерческих организаций</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54,8</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137,00</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862" marR="4862" marT="48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86728220"/>
                  </a:ext>
                </a:extLst>
              </a:tr>
            </a:tbl>
          </a:graphicData>
        </a:graphic>
      </p:graphicFrame>
    </p:spTree>
    <p:extLst>
      <p:ext uri="{BB962C8B-B14F-4D97-AF65-F5344CB8AC3E}">
        <p14:creationId xmlns:p14="http://schemas.microsoft.com/office/powerpoint/2010/main" val="4019442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09304CDA-33CD-4905-B105-1D8D4A26383E}"/>
              </a:ext>
            </a:extLst>
          </p:cNvPr>
          <p:cNvGraphicFramePr>
            <a:graphicFrameLocks noGrp="1"/>
          </p:cNvGraphicFramePr>
          <p:nvPr>
            <p:extLst>
              <p:ext uri="{D42A27DB-BD31-4B8C-83A1-F6EECF244321}">
                <p14:modId xmlns:p14="http://schemas.microsoft.com/office/powerpoint/2010/main" val="4212194440"/>
              </p:ext>
            </p:extLst>
          </p:nvPr>
        </p:nvGraphicFramePr>
        <p:xfrm>
          <a:off x="179512" y="523220"/>
          <a:ext cx="8784976" cy="6089534"/>
        </p:xfrm>
        <a:graphic>
          <a:graphicData uri="http://schemas.openxmlformats.org/drawingml/2006/table">
            <a:tbl>
              <a:tblPr/>
              <a:tblGrid>
                <a:gridCol w="4301817">
                  <a:extLst>
                    <a:ext uri="{9D8B030D-6E8A-4147-A177-3AD203B41FA5}">
                      <a16:colId xmlns:a16="http://schemas.microsoft.com/office/drawing/2014/main" val="3951492306"/>
                    </a:ext>
                  </a:extLst>
                </a:gridCol>
                <a:gridCol w="715290">
                  <a:extLst>
                    <a:ext uri="{9D8B030D-6E8A-4147-A177-3AD203B41FA5}">
                      <a16:colId xmlns:a16="http://schemas.microsoft.com/office/drawing/2014/main" val="1986059248"/>
                    </a:ext>
                  </a:extLst>
                </a:gridCol>
                <a:gridCol w="745515">
                  <a:extLst>
                    <a:ext uri="{9D8B030D-6E8A-4147-A177-3AD203B41FA5}">
                      <a16:colId xmlns:a16="http://schemas.microsoft.com/office/drawing/2014/main" val="460816461"/>
                    </a:ext>
                  </a:extLst>
                </a:gridCol>
                <a:gridCol w="715290">
                  <a:extLst>
                    <a:ext uri="{9D8B030D-6E8A-4147-A177-3AD203B41FA5}">
                      <a16:colId xmlns:a16="http://schemas.microsoft.com/office/drawing/2014/main" val="3416994906"/>
                    </a:ext>
                  </a:extLst>
                </a:gridCol>
                <a:gridCol w="434856">
                  <a:extLst>
                    <a:ext uri="{9D8B030D-6E8A-4147-A177-3AD203B41FA5}">
                      <a16:colId xmlns:a16="http://schemas.microsoft.com/office/drawing/2014/main" val="2413116465"/>
                    </a:ext>
                  </a:extLst>
                </a:gridCol>
                <a:gridCol w="1872208">
                  <a:extLst>
                    <a:ext uri="{9D8B030D-6E8A-4147-A177-3AD203B41FA5}">
                      <a16:colId xmlns:a16="http://schemas.microsoft.com/office/drawing/2014/main" val="1901949948"/>
                    </a:ext>
                  </a:extLst>
                </a:gridCol>
              </a:tblGrid>
              <a:tr h="294306">
                <a:tc>
                  <a:txBody>
                    <a:bodyPr/>
                    <a:lstStyle/>
                    <a:p>
                      <a:pPr algn="l" fontAlgn="ctr"/>
                      <a:r>
                        <a:rPr lang="ru-RU" sz="900" b="0" i="0" u="none" strike="noStrike">
                          <a:effectLst/>
                          <a:latin typeface="Times New Roman" panose="02020603050405020304" pitchFamily="18" charset="0"/>
                        </a:rPr>
                        <a:t>Доля несостоявшихся закупок от общего количества конкурентных закупок</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35</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19,6</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178,57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70799484"/>
                  </a:ext>
                </a:extLst>
              </a:tr>
              <a:tr h="256574">
                <a:tc>
                  <a:txBody>
                    <a:bodyPr/>
                    <a:lstStyle/>
                    <a:p>
                      <a:pPr algn="l" fontAlgn="ctr"/>
                      <a:r>
                        <a:rPr lang="ru-RU" sz="900" b="0" i="0" u="none" strike="noStrike">
                          <a:effectLst/>
                          <a:latin typeface="Times New Roman" panose="02020603050405020304" pitchFamily="18" charset="0"/>
                        </a:rPr>
                        <a:t> Доля обоснованных, частично обоснованных жалоб</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3,6</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257,14</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47601915"/>
                  </a:ext>
                </a:extLst>
              </a:tr>
              <a:tr h="914740">
                <a:tc>
                  <a:txBody>
                    <a:bodyPr/>
                    <a:lstStyle/>
                    <a:p>
                      <a:pPr algn="l" fontAlgn="ctr"/>
                      <a:r>
                        <a:rPr lang="ru-RU" sz="900" b="0" i="0" u="none" strike="noStrike" dirty="0">
                          <a:effectLst/>
                          <a:latin typeface="Times New Roman" panose="02020603050405020304" pitchFamily="18" charset="0"/>
                        </a:rPr>
                        <a:t>Доля общей экономии денежных средств по результатам определения поставщиков (подрядчиков, исполнителей)</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83,75</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В связи с повышением квалификации контрактных управляющих, проведением обучений по 44-ФЗ и применением в работе методических рекомендаций в соответствии с Приказом Минэкономразвития России от 02.10.2013г.№567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07543616"/>
                  </a:ext>
                </a:extLst>
              </a:tr>
              <a:tr h="314429">
                <a:tc>
                  <a:txBody>
                    <a:bodyPr/>
                    <a:lstStyle/>
                    <a:p>
                      <a:pPr algn="l" fontAlgn="ctr"/>
                      <a:r>
                        <a:rPr lang="ru-RU" sz="900" b="0" i="0" u="none" strike="noStrike">
                          <a:effectLst/>
                          <a:latin typeface="Times New Roman" panose="02020603050405020304" pitchFamily="18" charset="0"/>
                        </a:rPr>
                        <a:t>Количество реализованных требований Стандарта развития конкуренции в муниципальном образовании   Московской области</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71090448"/>
                  </a:ext>
                </a:extLst>
              </a:tr>
              <a:tr h="157466">
                <a:tc>
                  <a:txBody>
                    <a:bodyPr/>
                    <a:lstStyle/>
                    <a:p>
                      <a:pPr algn="l" fontAlgn="ctr"/>
                      <a:r>
                        <a:rPr lang="ru-RU" sz="900" b="0" i="0" u="none" strike="noStrike">
                          <a:effectLst/>
                          <a:latin typeface="Times New Roman" panose="02020603050405020304" pitchFamily="18" charset="0"/>
                        </a:rPr>
                        <a:t>Среднее количество участников   состоявшихся закупок</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4,3</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109,30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59881891"/>
                  </a:ext>
                </a:extLst>
              </a:tr>
              <a:tr h="314429">
                <a:tc>
                  <a:txBody>
                    <a:bodyPr/>
                    <a:lstStyle/>
                    <a:p>
                      <a:pPr algn="l" fontAlgn="ctr"/>
                      <a:r>
                        <a:rPr lang="ru-RU" sz="900" b="0" i="0" u="none" strike="noStrike">
                          <a:effectLst/>
                          <a:latin typeface="Times New Roman" panose="02020603050405020304" pitchFamily="18" charset="0"/>
                        </a:rPr>
                        <a:t>Доля стоимости контрактов, заключенных с единственным поставщиком по несостоявшимся закупкам</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41</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45,2</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110,24</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59707132"/>
                  </a:ext>
                </a:extLst>
              </a:tr>
              <a:tr h="314429">
                <a:tc>
                  <a:txBody>
                    <a:bodyPr/>
                    <a:lstStyle/>
                    <a:p>
                      <a:pPr algn="l" fontAlgn="ctr"/>
                      <a:r>
                        <a:rPr lang="ru-RU" sz="900" b="0" i="0" u="none" strike="noStrike" dirty="0">
                          <a:effectLst/>
                          <a:latin typeface="Times New Roman" panose="02020603050405020304" pitchFamily="18" charset="0"/>
                        </a:rPr>
                        <a:t>Доля общей экономии денежных средств по результатам осуществления конкурентных закупок</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140,00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5370705"/>
                  </a:ext>
                </a:extLst>
              </a:tr>
              <a:tr h="164007">
                <a:tc>
                  <a:txBody>
                    <a:bodyPr/>
                    <a:lstStyle/>
                    <a:p>
                      <a:pPr algn="l" fontAlgn="t"/>
                      <a:r>
                        <a:rPr lang="ru-RU" sz="900" b="1" i="1" u="none" strike="noStrike">
                          <a:solidFill>
                            <a:srgbClr val="000000"/>
                          </a:solidFill>
                          <a:effectLst/>
                          <a:latin typeface="Times New Roman" panose="02020603050405020304" pitchFamily="18" charset="0"/>
                        </a:rPr>
                        <a:t>Подпрограмма 3. Развитие малого и среднего предпринимательства</a:t>
                      </a:r>
                    </a:p>
                  </a:txBody>
                  <a:tcPr marL="4974" marR="4974" marT="49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959900"/>
                  </a:ext>
                </a:extLst>
              </a:tr>
              <a:tr h="628858">
                <a:tc>
                  <a:txBody>
                    <a:bodyPr/>
                    <a:lstStyle/>
                    <a:p>
                      <a:pPr algn="l" fontAlgn="ctr"/>
                      <a:r>
                        <a:rPr lang="ru-RU" sz="900" b="0" i="0" u="none" strike="noStrike">
                          <a:effectLst/>
                          <a:latin typeface="Times New Roman" panose="02020603050405020304" pitchFamily="18" charset="0"/>
                        </a:rPr>
                        <a:t> 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44,68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44,68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83897683"/>
                  </a:ext>
                </a:extLst>
              </a:tr>
              <a:tr h="157466">
                <a:tc>
                  <a:txBody>
                    <a:bodyPr/>
                    <a:lstStyle/>
                    <a:p>
                      <a:pPr algn="l" fontAlgn="ctr"/>
                      <a:r>
                        <a:rPr lang="ru-RU" sz="900" b="0" i="0" u="none" strike="noStrike">
                          <a:effectLst/>
                          <a:latin typeface="Times New Roman" panose="02020603050405020304" pitchFamily="18" charset="0"/>
                        </a:rPr>
                        <a:t> Количество вновь созданных субъектов малого и среднего бизнеса</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единиц</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4749</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5709</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120,21</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76417261"/>
                  </a:ext>
                </a:extLst>
              </a:tr>
              <a:tr h="314429">
                <a:tc>
                  <a:txBody>
                    <a:bodyPr/>
                    <a:lstStyle/>
                    <a:p>
                      <a:pPr algn="l" fontAlgn="ctr"/>
                      <a:r>
                        <a:rPr lang="ru-RU" sz="900" b="0" i="0" u="none" strike="noStrike">
                          <a:effectLst/>
                          <a:latin typeface="Times New Roman" panose="02020603050405020304" pitchFamily="18" charset="0"/>
                        </a:rPr>
                        <a:t>Количество самозанятых граждан, зафиксировавших свой статус, с учетом введения налогового режима для самозанятых, нарастающим итогом</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5710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34711</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607,90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18439810"/>
                  </a:ext>
                </a:extLst>
              </a:tr>
              <a:tr h="314429">
                <a:tc>
                  <a:txBody>
                    <a:bodyPr/>
                    <a:lstStyle/>
                    <a:p>
                      <a:pPr algn="l" fontAlgn="ctr"/>
                      <a:r>
                        <a:rPr lang="ru-RU" sz="900" b="0" i="0" u="none" strike="noStrike">
                          <a:effectLst/>
                          <a:latin typeface="Times New Roman" panose="02020603050405020304" pitchFamily="18" charset="0"/>
                        </a:rPr>
                        <a:t>Малый бизнес большого региона. Прирост количества субъектов малого и среднего предпринимательства на 10 тыс. населения</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94,7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39,07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39494335"/>
                  </a:ext>
                </a:extLst>
              </a:tr>
              <a:tr h="314429">
                <a:tc>
                  <a:txBody>
                    <a:bodyPr/>
                    <a:lstStyle/>
                    <a:p>
                      <a:pPr algn="l" fontAlgn="ctr"/>
                      <a:r>
                        <a:rPr lang="ru-RU" sz="900" b="0" i="0" u="none" strike="noStrike">
                          <a:effectLst/>
                          <a:latin typeface="Times New Roman" panose="02020603050405020304" pitchFamily="18" charset="0"/>
                        </a:rPr>
                        <a:t>Число субъектов малого и среднего предпринимательства в расчете на 10 тыс. человек населения</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476,1</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476,1</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75510536"/>
                  </a:ext>
                </a:extLst>
              </a:tr>
              <a:tr h="164007">
                <a:tc>
                  <a:txBody>
                    <a:bodyPr/>
                    <a:lstStyle/>
                    <a:p>
                      <a:pPr algn="l" fontAlgn="t"/>
                      <a:r>
                        <a:rPr lang="ru-RU" sz="900" b="1" i="1" u="none" strike="noStrike">
                          <a:solidFill>
                            <a:srgbClr val="000000"/>
                          </a:solidFill>
                          <a:effectLst/>
                          <a:latin typeface="Times New Roman" panose="02020603050405020304" pitchFamily="18" charset="0"/>
                        </a:rPr>
                        <a:t>Подпрограмма 4. Развитие потребительского рынка и услуг</a:t>
                      </a:r>
                    </a:p>
                  </a:txBody>
                  <a:tcPr marL="4974" marR="4974" marT="497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5158161"/>
                  </a:ext>
                </a:extLst>
              </a:tr>
              <a:tr h="314429">
                <a:tc>
                  <a:txBody>
                    <a:bodyPr/>
                    <a:lstStyle/>
                    <a:p>
                      <a:pPr algn="l" fontAlgn="ctr"/>
                      <a:r>
                        <a:rPr lang="ru-RU" sz="900" b="0" i="0" u="none" strike="noStrike">
                          <a:effectLst/>
                          <a:latin typeface="Times New Roman" panose="02020603050405020304" pitchFamily="18" charset="0"/>
                        </a:rPr>
                        <a:t> Доля обращений по вопросу защиты прав потребителей от общего количества поступивших обращений</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5,8</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59667823"/>
                  </a:ext>
                </a:extLst>
              </a:tr>
              <a:tr h="628858">
                <a:tc>
                  <a:txBody>
                    <a:bodyPr/>
                    <a:lstStyle/>
                    <a:p>
                      <a:pPr algn="l" fontAlgn="ctr"/>
                      <a:r>
                        <a:rPr lang="ru-RU" sz="900" b="0" i="0" u="none" strike="noStrike">
                          <a:effectLst/>
                          <a:latin typeface="Times New Roman" panose="02020603050405020304" pitchFamily="18" charset="0"/>
                        </a:rPr>
                        <a:t>Обеспеченность населения площадью торговых объектов</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Квадратные метры на 1000 человек</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1373,7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1462,59</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106,47</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4377575"/>
                  </a:ext>
                </a:extLst>
              </a:tr>
              <a:tr h="471895">
                <a:tc>
                  <a:txBody>
                    <a:bodyPr/>
                    <a:lstStyle/>
                    <a:p>
                      <a:pPr algn="l" fontAlgn="ctr"/>
                      <a:r>
                        <a:rPr lang="ru-RU" sz="900" b="0" i="0" u="none" strike="noStrike">
                          <a:effectLst/>
                          <a:latin typeface="Times New Roman" panose="02020603050405020304" pitchFamily="18" charset="0"/>
                        </a:rPr>
                        <a:t>Прирост площадей торговых объектов</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квадратных метров</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4,2</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6,049</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144,02</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74" marR="4974" marT="49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12604819"/>
                  </a:ext>
                </a:extLst>
              </a:tr>
            </a:tbl>
          </a:graphicData>
        </a:graphic>
      </p:graphicFrame>
    </p:spTree>
    <p:extLst>
      <p:ext uri="{BB962C8B-B14F-4D97-AF65-F5344CB8AC3E}">
        <p14:creationId xmlns:p14="http://schemas.microsoft.com/office/powerpoint/2010/main" val="99990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F5B08806-00C2-4272-AEDB-569C6F80E76F}"/>
              </a:ext>
            </a:extLst>
          </p:cNvPr>
          <p:cNvGraphicFramePr>
            <a:graphicFrameLocks noGrp="1"/>
          </p:cNvGraphicFramePr>
          <p:nvPr>
            <p:extLst>
              <p:ext uri="{D42A27DB-BD31-4B8C-83A1-F6EECF244321}">
                <p14:modId xmlns:p14="http://schemas.microsoft.com/office/powerpoint/2010/main" val="2656212799"/>
              </p:ext>
            </p:extLst>
          </p:nvPr>
        </p:nvGraphicFramePr>
        <p:xfrm>
          <a:off x="179513" y="620688"/>
          <a:ext cx="8784975" cy="6048674"/>
        </p:xfrm>
        <a:graphic>
          <a:graphicData uri="http://schemas.openxmlformats.org/drawingml/2006/table">
            <a:tbl>
              <a:tblPr/>
              <a:tblGrid>
                <a:gridCol w="4301817">
                  <a:extLst>
                    <a:ext uri="{9D8B030D-6E8A-4147-A177-3AD203B41FA5}">
                      <a16:colId xmlns:a16="http://schemas.microsoft.com/office/drawing/2014/main" val="2554570122"/>
                    </a:ext>
                  </a:extLst>
                </a:gridCol>
                <a:gridCol w="715290">
                  <a:extLst>
                    <a:ext uri="{9D8B030D-6E8A-4147-A177-3AD203B41FA5}">
                      <a16:colId xmlns:a16="http://schemas.microsoft.com/office/drawing/2014/main" val="1853071000"/>
                    </a:ext>
                  </a:extLst>
                </a:gridCol>
                <a:gridCol w="745514">
                  <a:extLst>
                    <a:ext uri="{9D8B030D-6E8A-4147-A177-3AD203B41FA5}">
                      <a16:colId xmlns:a16="http://schemas.microsoft.com/office/drawing/2014/main" val="188449971"/>
                    </a:ext>
                  </a:extLst>
                </a:gridCol>
                <a:gridCol w="715290">
                  <a:extLst>
                    <a:ext uri="{9D8B030D-6E8A-4147-A177-3AD203B41FA5}">
                      <a16:colId xmlns:a16="http://schemas.microsoft.com/office/drawing/2014/main" val="3203968398"/>
                    </a:ext>
                  </a:extLst>
                </a:gridCol>
                <a:gridCol w="695142">
                  <a:extLst>
                    <a:ext uri="{9D8B030D-6E8A-4147-A177-3AD203B41FA5}">
                      <a16:colId xmlns:a16="http://schemas.microsoft.com/office/drawing/2014/main" val="3280204250"/>
                    </a:ext>
                  </a:extLst>
                </a:gridCol>
                <a:gridCol w="1611922">
                  <a:extLst>
                    <a:ext uri="{9D8B030D-6E8A-4147-A177-3AD203B41FA5}">
                      <a16:colId xmlns:a16="http://schemas.microsoft.com/office/drawing/2014/main" val="841921236"/>
                    </a:ext>
                  </a:extLst>
                </a:gridCol>
              </a:tblGrid>
              <a:tr h="450050">
                <a:tc>
                  <a:txBody>
                    <a:bodyPr/>
                    <a:lstStyle/>
                    <a:p>
                      <a:pPr algn="l" fontAlgn="ctr"/>
                      <a:r>
                        <a:rPr lang="ru-RU" sz="900" b="0" i="0" u="none" strike="noStrike">
                          <a:effectLst/>
                          <a:latin typeface="Times New Roman" panose="02020603050405020304" pitchFamily="18" charset="0"/>
                        </a:rPr>
                        <a:t> Прирост посадочных мест на объектах общественного питания</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посадочные места</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370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703</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190,00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21398613"/>
                  </a:ext>
                </a:extLst>
              </a:tr>
              <a:tr h="450050">
                <a:tc>
                  <a:txBody>
                    <a:bodyPr/>
                    <a:lstStyle/>
                    <a:p>
                      <a:pPr algn="l" fontAlgn="ctr"/>
                      <a:r>
                        <a:rPr lang="ru-RU" sz="900" b="0" i="0" u="none" strike="noStrike">
                          <a:effectLst/>
                          <a:latin typeface="Times New Roman" panose="02020603050405020304" pitchFamily="18" charset="0"/>
                        </a:rPr>
                        <a:t>Прирост рабочих мест на объектах бытового обслуживания</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рабочие места</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247</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190,00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85802250"/>
                  </a:ext>
                </a:extLst>
              </a:tr>
              <a:tr h="450050">
                <a:tc>
                  <a:txBody>
                    <a:bodyPr/>
                    <a:lstStyle/>
                    <a:p>
                      <a:pPr algn="l" fontAlgn="ctr"/>
                      <a:r>
                        <a:rPr lang="ru-RU" sz="900" b="0" i="0" u="none" strike="noStrike">
                          <a:effectLst/>
                          <a:latin typeface="Times New Roman" panose="02020603050405020304" pitchFamily="18" charset="0"/>
                        </a:rPr>
                        <a:t>Доля ОДС, соответствующих требованиям, нормам и стандартам действующего законодательства, от общего количества ОДС</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31650964"/>
                  </a:ext>
                </a:extLst>
              </a:tr>
              <a:tr h="450050">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"Управление имуществом и муниципальными финансами"</a:t>
                      </a:r>
                    </a:p>
                  </a:txBody>
                  <a:tcPr marL="6766" marR="6766" marT="6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87860265"/>
                  </a:ext>
                </a:extLst>
              </a:tr>
              <a:tr h="234746">
                <a:tc>
                  <a:txBody>
                    <a:bodyPr/>
                    <a:lstStyle/>
                    <a:p>
                      <a:pPr algn="l" fontAlgn="t"/>
                      <a:r>
                        <a:rPr lang="ru-RU" sz="900" b="1" i="1" u="none" strike="noStrike">
                          <a:solidFill>
                            <a:srgbClr val="000000"/>
                          </a:solidFill>
                          <a:effectLst/>
                          <a:latin typeface="Times New Roman" panose="02020603050405020304" pitchFamily="18" charset="0"/>
                        </a:rPr>
                        <a:t>Подпрограмма 1. Развитие имущественного комплекса</a:t>
                      </a:r>
                    </a:p>
                  </a:txBody>
                  <a:tcPr marL="6766" marR="6766" marT="6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6750772"/>
                  </a:ext>
                </a:extLst>
              </a:tr>
              <a:tr h="2819836">
                <a:tc>
                  <a:txBody>
                    <a:bodyPr/>
                    <a:lstStyle/>
                    <a:p>
                      <a:pPr algn="l" fontAlgn="ctr"/>
                      <a:r>
                        <a:rPr lang="ru-RU" sz="900" b="0" i="0" u="none" strike="noStrike" dirty="0">
                          <a:effectLst/>
                          <a:latin typeface="Times New Roman" panose="02020603050405020304" pitchFamily="18" charset="0"/>
                        </a:rPr>
                        <a:t>Исключение незаконных решений по земле</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110,77</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800" b="0" i="0" u="none" strike="noStrike">
                          <a:solidFill>
                            <a:srgbClr val="000000"/>
                          </a:solidFill>
                          <a:effectLst/>
                          <a:latin typeface="Times New Roman" panose="02020603050405020304" pitchFamily="18" charset="0"/>
                        </a:rPr>
                        <a:t>Фактическое значение показателя превысило планируемое ввиду выявленных Министерством имущественных отношений Московской области инцидентов, допущенных органом местного самоуправления при подготовке проекта решения и направления его на согласование в Министерство.</a:t>
                      </a:r>
                      <a:br>
                        <a:rPr lang="ru-RU" sz="800" b="0" i="0" u="none" strike="noStrike">
                          <a:solidFill>
                            <a:srgbClr val="000000"/>
                          </a:solidFill>
                          <a:effectLst/>
                          <a:latin typeface="Times New Roman" panose="02020603050405020304" pitchFamily="18" charset="0"/>
                        </a:rPr>
                      </a:br>
                      <a:r>
                        <a:rPr lang="ru-RU" sz="800" b="0" i="0" u="none" strike="noStrike">
                          <a:solidFill>
                            <a:srgbClr val="000000"/>
                          </a:solidFill>
                          <a:effectLst/>
                          <a:latin typeface="Times New Roman" panose="02020603050405020304" pitchFamily="18" charset="0"/>
                        </a:rPr>
                        <a:t>Органом местного самоуправления решения подготавливаются в соответствии с законодательством. Выявляемые Министерством инциденты оспариваются.</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31263788"/>
                  </a:ext>
                </a:extLst>
              </a:tr>
              <a:tr h="675435">
                <a:tc>
                  <a:txBody>
                    <a:bodyPr/>
                    <a:lstStyle/>
                    <a:p>
                      <a:pPr algn="l" fontAlgn="ctr"/>
                      <a:r>
                        <a:rPr lang="ru-RU" sz="900" b="0" i="0" u="none" strike="noStrike">
                          <a:effectLst/>
                          <a:latin typeface="Times New Roman" panose="02020603050405020304" pitchFamily="18" charset="0"/>
                        </a:rPr>
                        <a:t>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46409671"/>
                  </a:ext>
                </a:extLst>
              </a:tr>
              <a:tr h="518457">
                <a:tc>
                  <a:txBody>
                    <a:bodyPr/>
                    <a:lstStyle/>
                    <a:p>
                      <a:pPr algn="l" fontAlgn="ctr"/>
                      <a:r>
                        <a:rPr lang="ru-RU" sz="900" b="0" i="0" u="none" strike="noStrike">
                          <a:effectLst/>
                          <a:latin typeface="Times New Roman" panose="02020603050405020304" pitchFamily="18" charset="0"/>
                        </a:rPr>
                        <a:t>Поступления доходов в бюджет муниципального образования от распоряжения муниципальным имуществом и землей</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107</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107,00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35697410"/>
                  </a:ext>
                </a:extLst>
              </a:tr>
            </a:tbl>
          </a:graphicData>
        </a:graphic>
      </p:graphicFrame>
    </p:spTree>
    <p:extLst>
      <p:ext uri="{BB962C8B-B14F-4D97-AF65-F5344CB8AC3E}">
        <p14:creationId xmlns:p14="http://schemas.microsoft.com/office/powerpoint/2010/main" val="1701320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58E9CD88-0846-40AE-8D52-55E228342A82}"/>
              </a:ext>
            </a:extLst>
          </p:cNvPr>
          <p:cNvGraphicFramePr>
            <a:graphicFrameLocks noGrp="1"/>
          </p:cNvGraphicFramePr>
          <p:nvPr>
            <p:extLst>
              <p:ext uri="{D42A27DB-BD31-4B8C-83A1-F6EECF244321}">
                <p14:modId xmlns:p14="http://schemas.microsoft.com/office/powerpoint/2010/main" val="2986682370"/>
              </p:ext>
            </p:extLst>
          </p:nvPr>
        </p:nvGraphicFramePr>
        <p:xfrm>
          <a:off x="251520" y="620688"/>
          <a:ext cx="8640961" cy="6048672"/>
        </p:xfrm>
        <a:graphic>
          <a:graphicData uri="http://schemas.openxmlformats.org/drawingml/2006/table">
            <a:tbl>
              <a:tblPr/>
              <a:tblGrid>
                <a:gridCol w="3528392">
                  <a:extLst>
                    <a:ext uri="{9D8B030D-6E8A-4147-A177-3AD203B41FA5}">
                      <a16:colId xmlns:a16="http://schemas.microsoft.com/office/drawing/2014/main" val="3461711961"/>
                    </a:ext>
                  </a:extLst>
                </a:gridCol>
                <a:gridCol w="648072">
                  <a:extLst>
                    <a:ext uri="{9D8B030D-6E8A-4147-A177-3AD203B41FA5}">
                      <a16:colId xmlns:a16="http://schemas.microsoft.com/office/drawing/2014/main" val="996907149"/>
                    </a:ext>
                  </a:extLst>
                </a:gridCol>
                <a:gridCol w="792088">
                  <a:extLst>
                    <a:ext uri="{9D8B030D-6E8A-4147-A177-3AD203B41FA5}">
                      <a16:colId xmlns:a16="http://schemas.microsoft.com/office/drawing/2014/main" val="3371584262"/>
                    </a:ext>
                  </a:extLst>
                </a:gridCol>
                <a:gridCol w="792088">
                  <a:extLst>
                    <a:ext uri="{9D8B030D-6E8A-4147-A177-3AD203B41FA5}">
                      <a16:colId xmlns:a16="http://schemas.microsoft.com/office/drawing/2014/main" val="3739861358"/>
                    </a:ext>
                  </a:extLst>
                </a:gridCol>
                <a:gridCol w="720080">
                  <a:extLst>
                    <a:ext uri="{9D8B030D-6E8A-4147-A177-3AD203B41FA5}">
                      <a16:colId xmlns:a16="http://schemas.microsoft.com/office/drawing/2014/main" val="1071965806"/>
                    </a:ext>
                  </a:extLst>
                </a:gridCol>
                <a:gridCol w="2160241">
                  <a:extLst>
                    <a:ext uri="{9D8B030D-6E8A-4147-A177-3AD203B41FA5}">
                      <a16:colId xmlns:a16="http://schemas.microsoft.com/office/drawing/2014/main" val="1023705556"/>
                    </a:ext>
                  </a:extLst>
                </a:gridCol>
              </a:tblGrid>
              <a:tr h="2908306">
                <a:tc>
                  <a:txBody>
                    <a:bodyPr/>
                    <a:lstStyle/>
                    <a:p>
                      <a:pPr algn="l" fontAlgn="ctr"/>
                      <a:r>
                        <a:rPr lang="ru-RU" sz="900" b="0" i="0" u="none" strike="noStrike" dirty="0">
                          <a:effectLst/>
                          <a:latin typeface="Times New Roman" panose="02020603050405020304" pitchFamily="18" charset="0"/>
                        </a:rPr>
                        <a:t> Предоставление земельных участков многодетным семьям</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На территории Городского округа Балашиха отсутствуют свободные земельные участки, подходящие для целей предоставления многодетным семьям. Прорабатывается возможность обеспечения многодетных семей земельными участками за счет территорий других муниципальных образований. Значение показателя не достигнуто в связи с увеличением очереди, в том числе в связи с восстановлением многодетных семей в очереди в судебном порядке, и отсутствием готовых для предоставления земельных участков.</a:t>
                      </a:r>
                      <a:br>
                        <a:rPr lang="ru-RU" sz="900" b="0" i="0" u="none" strike="noStrike">
                          <a:solidFill>
                            <a:srgbClr val="000000"/>
                          </a:solidFill>
                          <a:effectLst/>
                          <a:latin typeface="Times New Roman" panose="02020603050405020304" pitchFamily="18" charset="0"/>
                        </a:rPr>
                      </a:br>
                      <a:r>
                        <a:rPr lang="ru-RU" sz="900" b="0" i="0" u="none" strike="noStrike">
                          <a:solidFill>
                            <a:srgbClr val="000000"/>
                          </a:solidFill>
                          <a:effectLst/>
                          <a:latin typeface="Times New Roman" panose="02020603050405020304" pitchFamily="18" charset="0"/>
                        </a:rPr>
                        <a:t>В настоящее время проводятся мероприятия по предоставлению земельных участков из перечня запланированных на 2022 год. Начата процедура предоставления.</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43677474"/>
                  </a:ext>
                </a:extLst>
              </a:tr>
              <a:tr h="152275">
                <a:tc>
                  <a:txBody>
                    <a:bodyPr/>
                    <a:lstStyle/>
                    <a:p>
                      <a:pPr algn="l" fontAlgn="ctr"/>
                      <a:r>
                        <a:rPr lang="ru-RU" sz="900" b="0" i="0" u="none" strike="noStrike">
                          <a:effectLst/>
                          <a:latin typeface="Times New Roman" panose="02020603050405020304" pitchFamily="18" charset="0"/>
                        </a:rPr>
                        <a:t>Прирост земельного налога</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102,4</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102,40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66666486"/>
                  </a:ext>
                </a:extLst>
              </a:tr>
              <a:tr h="152275">
                <a:tc>
                  <a:txBody>
                    <a:bodyPr/>
                    <a:lstStyle/>
                    <a:p>
                      <a:pPr algn="l" fontAlgn="ctr"/>
                      <a:r>
                        <a:rPr lang="ru-RU" sz="900" b="0" i="0" u="none" strike="noStrike">
                          <a:effectLst/>
                          <a:latin typeface="Times New Roman" panose="02020603050405020304" pitchFamily="18" charset="0"/>
                        </a:rPr>
                        <a:t> Проверка использования земель</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59030305"/>
                  </a:ext>
                </a:extLst>
              </a:tr>
              <a:tr h="2379479">
                <a:tc>
                  <a:txBody>
                    <a:bodyPr/>
                    <a:lstStyle/>
                    <a:p>
                      <a:pPr algn="l" fontAlgn="ctr"/>
                      <a:r>
                        <a:rPr lang="ru-RU" sz="900" b="0" i="0" u="none" strike="noStrike">
                          <a:effectLst/>
                          <a:latin typeface="Times New Roman" panose="02020603050405020304" pitchFamily="18" charset="0"/>
                        </a:rPr>
                        <a:t>Доля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На 2022 год в Перечень муниципального имущества Городского округа Балашиха Московской области, предназначенного для предоставления во владение и (или) в пользование субъектам малого и среднего предпринимательства и организациям, образующим инфраструктуру поддержки субъектов малого и среднего предпринимательства, включен 1 земельный участок. Участок выставлен на торги (право аренды), торги не состоялись ввиду отсутствия участников. Планируется включить в план торгов на 2023 год.</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51707509"/>
                  </a:ext>
                </a:extLst>
              </a:tr>
              <a:tr h="456337">
                <a:tc>
                  <a:txBody>
                    <a:bodyPr/>
                    <a:lstStyle/>
                    <a:p>
                      <a:pPr algn="l" fontAlgn="ctr"/>
                      <a:r>
                        <a:rPr lang="ru-RU" sz="900" b="0" i="0" u="none" strike="noStrike">
                          <a:effectLst/>
                          <a:latin typeface="Times New Roman" panose="02020603050405020304" pitchFamily="18" charset="0"/>
                        </a:rPr>
                        <a:t>Эффективность работы по взысканию задолженности по арендной плате за земельные участки, государственная собственность на которые не разграничена</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72327916"/>
                  </a:ext>
                </a:extLst>
              </a:tr>
            </a:tbl>
          </a:graphicData>
        </a:graphic>
      </p:graphicFrame>
    </p:spTree>
    <p:extLst>
      <p:ext uri="{BB962C8B-B14F-4D97-AF65-F5344CB8AC3E}">
        <p14:creationId xmlns:p14="http://schemas.microsoft.com/office/powerpoint/2010/main" val="33541261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9F337CC2-D91C-41A1-957F-5231DD234F5A}"/>
              </a:ext>
            </a:extLst>
          </p:cNvPr>
          <p:cNvGraphicFramePr>
            <a:graphicFrameLocks noGrp="1"/>
          </p:cNvGraphicFramePr>
          <p:nvPr>
            <p:extLst>
              <p:ext uri="{D42A27DB-BD31-4B8C-83A1-F6EECF244321}">
                <p14:modId xmlns:p14="http://schemas.microsoft.com/office/powerpoint/2010/main" val="540897903"/>
              </p:ext>
            </p:extLst>
          </p:nvPr>
        </p:nvGraphicFramePr>
        <p:xfrm>
          <a:off x="179512" y="523220"/>
          <a:ext cx="8784976" cy="6247779"/>
        </p:xfrm>
        <a:graphic>
          <a:graphicData uri="http://schemas.openxmlformats.org/drawingml/2006/table">
            <a:tbl>
              <a:tblPr/>
              <a:tblGrid>
                <a:gridCol w="4301817">
                  <a:extLst>
                    <a:ext uri="{9D8B030D-6E8A-4147-A177-3AD203B41FA5}">
                      <a16:colId xmlns:a16="http://schemas.microsoft.com/office/drawing/2014/main" val="2178066045"/>
                    </a:ext>
                  </a:extLst>
                </a:gridCol>
                <a:gridCol w="715291">
                  <a:extLst>
                    <a:ext uri="{9D8B030D-6E8A-4147-A177-3AD203B41FA5}">
                      <a16:colId xmlns:a16="http://schemas.microsoft.com/office/drawing/2014/main" val="937646326"/>
                    </a:ext>
                  </a:extLst>
                </a:gridCol>
                <a:gridCol w="745514">
                  <a:extLst>
                    <a:ext uri="{9D8B030D-6E8A-4147-A177-3AD203B41FA5}">
                      <a16:colId xmlns:a16="http://schemas.microsoft.com/office/drawing/2014/main" val="1140036052"/>
                    </a:ext>
                  </a:extLst>
                </a:gridCol>
                <a:gridCol w="715291">
                  <a:extLst>
                    <a:ext uri="{9D8B030D-6E8A-4147-A177-3AD203B41FA5}">
                      <a16:colId xmlns:a16="http://schemas.microsoft.com/office/drawing/2014/main" val="3387737043"/>
                    </a:ext>
                  </a:extLst>
                </a:gridCol>
                <a:gridCol w="695141">
                  <a:extLst>
                    <a:ext uri="{9D8B030D-6E8A-4147-A177-3AD203B41FA5}">
                      <a16:colId xmlns:a16="http://schemas.microsoft.com/office/drawing/2014/main" val="3822806238"/>
                    </a:ext>
                  </a:extLst>
                </a:gridCol>
                <a:gridCol w="1611922">
                  <a:extLst>
                    <a:ext uri="{9D8B030D-6E8A-4147-A177-3AD203B41FA5}">
                      <a16:colId xmlns:a16="http://schemas.microsoft.com/office/drawing/2014/main" val="260353664"/>
                    </a:ext>
                  </a:extLst>
                </a:gridCol>
              </a:tblGrid>
              <a:tr h="1726097">
                <a:tc>
                  <a:txBody>
                    <a:bodyPr/>
                    <a:lstStyle/>
                    <a:p>
                      <a:pPr algn="l" fontAlgn="ctr"/>
                      <a:r>
                        <a:rPr lang="ru-RU" sz="900" b="0" i="0" u="none" strike="noStrike" dirty="0">
                          <a:effectLst/>
                          <a:latin typeface="Times New Roman" panose="02020603050405020304" pitchFamily="18" charset="0"/>
                        </a:rPr>
                        <a:t> Эффективность работы по взысканию задолженности по арендной плате за муниципальное имущество и землю</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46</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46,00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Банкротство организаций, задолженность прошлых лет и несвоевременная оплата арендных платежей. Текущая ситуация выполнения: информирование арендаторов путем телефонных переговоров; проведение претензионно-исковой работы; приглашение арендаторов-должников на Межведомственную комиссию по мобилизации доходов бюджета Городского округа Балашиха</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42226262"/>
                  </a:ext>
                </a:extLst>
              </a:tr>
              <a:tr h="305439">
                <a:tc>
                  <a:txBody>
                    <a:bodyPr/>
                    <a:lstStyle/>
                    <a:p>
                      <a:pPr algn="l" fontAlgn="ctr"/>
                      <a:r>
                        <a:rPr lang="ru-RU" sz="900" b="0" i="0" u="none" strike="noStrike">
                          <a:effectLst/>
                          <a:latin typeface="Times New Roman" panose="02020603050405020304" pitchFamily="18" charset="0"/>
                        </a:rPr>
                        <a:t> Доля объектов недвижимого имущества, поставленных на ГКУ по результатам МЗК</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56</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112,00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55840636"/>
                  </a:ext>
                </a:extLst>
              </a:tr>
              <a:tr h="318634">
                <a:tc>
                  <a:txBody>
                    <a:bodyPr/>
                    <a:lstStyle/>
                    <a:p>
                      <a:pPr algn="l" fontAlgn="t"/>
                      <a:r>
                        <a:rPr lang="ru-RU" sz="900" b="1" i="1" u="none" strike="noStrike">
                          <a:solidFill>
                            <a:srgbClr val="000000"/>
                          </a:solidFill>
                          <a:effectLst/>
                          <a:latin typeface="Times New Roman" panose="02020603050405020304" pitchFamily="18" charset="0"/>
                        </a:rPr>
                        <a:t>Подпрограмма 3. Совершенствование муниципальной службы Московской области</a:t>
                      </a:r>
                    </a:p>
                  </a:txBody>
                  <a:tcPr marL="4967" marR="4967" marT="4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7746048"/>
                  </a:ext>
                </a:extLst>
              </a:tr>
              <a:tr h="610878">
                <a:tc>
                  <a:txBody>
                    <a:bodyPr/>
                    <a:lstStyle/>
                    <a:p>
                      <a:pPr algn="l" fontAlgn="ctr"/>
                      <a:r>
                        <a:rPr lang="ru-RU" sz="900" b="0" i="0" u="none" strike="noStrike">
                          <a:effectLst/>
                          <a:latin typeface="Times New Roman" panose="02020603050405020304" pitchFamily="18" charset="0"/>
                        </a:rPr>
                        <a:t>Доля муниципальных служащих, принявших участие в краткосрочных семинарах в соответствии с планом - заказом, от общего числа муниципальных служащих, запланированных для участия в краткосрочных семинарах в соответствии с планом - заказом</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98667622"/>
                  </a:ext>
                </a:extLst>
              </a:tr>
              <a:tr h="610878">
                <a:tc>
                  <a:txBody>
                    <a:bodyPr/>
                    <a:lstStyle/>
                    <a:p>
                      <a:pPr algn="l" fontAlgn="ctr"/>
                      <a:r>
                        <a:rPr lang="ru-RU" sz="900" b="0" i="0" u="none" strike="noStrike">
                          <a:effectLst/>
                          <a:latin typeface="Times New Roman" panose="02020603050405020304" pitchFamily="18" charset="0"/>
                        </a:rPr>
                        <a:t>Доля муниципальных служащих, прошедших обучение в соответствии с планом - заказом, от общего числа муниципальных служащих, направляемых на обучение по программам профессиональной переподготовки и повышения квалификации в соответствии с планом - заказом</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33934200"/>
                  </a:ext>
                </a:extLst>
              </a:tr>
              <a:tr h="159317">
                <a:tc>
                  <a:txBody>
                    <a:bodyPr/>
                    <a:lstStyle/>
                    <a:p>
                      <a:pPr algn="l" fontAlgn="t"/>
                      <a:r>
                        <a:rPr lang="ru-RU" sz="900" b="1" i="1" u="none" strike="noStrike">
                          <a:solidFill>
                            <a:srgbClr val="000000"/>
                          </a:solidFill>
                          <a:effectLst/>
                          <a:latin typeface="Times New Roman" panose="02020603050405020304" pitchFamily="18" charset="0"/>
                        </a:rPr>
                        <a:t>Подпрограмма 4. Управление муниципальными финансами</a:t>
                      </a:r>
                    </a:p>
                  </a:txBody>
                  <a:tcPr marL="4967" marR="4967" marT="4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4613731"/>
                  </a:ext>
                </a:extLst>
              </a:tr>
              <a:tr h="305439">
                <a:tc>
                  <a:txBody>
                    <a:bodyPr/>
                    <a:lstStyle/>
                    <a:p>
                      <a:pPr algn="l" fontAlgn="ctr"/>
                      <a:r>
                        <a:rPr lang="ru-RU" sz="900" b="0" i="0" u="none" strike="noStrike">
                          <a:effectLst/>
                          <a:latin typeface="Times New Roman" panose="02020603050405020304" pitchFamily="18" charset="0"/>
                        </a:rPr>
                        <a:t>Доля просроченной кредиторской задолженности в расходах бюджета Городского округа Балашиха</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0,02</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32386349"/>
                  </a:ext>
                </a:extLst>
              </a:tr>
              <a:tr h="305439">
                <a:tc>
                  <a:txBody>
                    <a:bodyPr/>
                    <a:lstStyle/>
                    <a:p>
                      <a:pPr algn="l" fontAlgn="ctr"/>
                      <a:r>
                        <a:rPr lang="ru-RU" sz="900" b="0" i="0" u="none" strike="noStrike">
                          <a:effectLst/>
                          <a:latin typeface="Times New Roman" panose="02020603050405020304" pitchFamily="18" charset="0"/>
                        </a:rPr>
                        <a:t>Исполнение бюджета муниципального образования по налоговым и неналоговым доходам к первоначально утвержденному уровню</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коэффициент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100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111,80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04796340"/>
                  </a:ext>
                </a:extLst>
              </a:tr>
              <a:tr h="305439">
                <a:tc>
                  <a:txBody>
                    <a:bodyPr/>
                    <a:lstStyle/>
                    <a:p>
                      <a:pPr algn="l" fontAlgn="ctr"/>
                      <a:r>
                        <a:rPr lang="ru-RU" sz="900" b="0" i="0" u="none" strike="noStrike">
                          <a:effectLst/>
                          <a:latin typeface="Times New Roman" panose="02020603050405020304" pitchFamily="18" charset="0"/>
                        </a:rPr>
                        <a:t>Снижение доли налоговой задолженности к собственным налоговым поступлениям в консолидированный  бюджет Московской  области.</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0,072</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0,037</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16210783"/>
                  </a:ext>
                </a:extLst>
              </a:tr>
              <a:tr h="159317">
                <a:tc>
                  <a:txBody>
                    <a:bodyPr/>
                    <a:lstStyle/>
                    <a:p>
                      <a:pPr algn="l" fontAlgn="t"/>
                      <a:r>
                        <a:rPr lang="ru-RU" sz="900" b="1" i="1" u="none" strike="noStrike">
                          <a:solidFill>
                            <a:srgbClr val="000000"/>
                          </a:solidFill>
                          <a:effectLst/>
                          <a:latin typeface="Times New Roman" panose="02020603050405020304" pitchFamily="18" charset="0"/>
                        </a:rPr>
                        <a:t>Подпрограмма 4. Обеспечивающая программа</a:t>
                      </a:r>
                    </a:p>
                  </a:txBody>
                  <a:tcPr marL="4967" marR="4967" marT="4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4781011"/>
                  </a:ext>
                </a:extLst>
              </a:tr>
              <a:tr h="305439">
                <a:tc>
                  <a:txBody>
                    <a:bodyPr/>
                    <a:lstStyle/>
                    <a:p>
                      <a:pPr algn="l" fontAlgn="ctr"/>
                      <a:r>
                        <a:rPr lang="ru-RU" sz="900" b="0" i="0" u="none" strike="noStrike">
                          <a:effectLst/>
                          <a:latin typeface="Times New Roman" panose="02020603050405020304" pitchFamily="18" charset="0"/>
                        </a:rPr>
                        <a:t>Предоставление субсидии на организацию и осуществление мероприятий по мобилизационной подготовке.</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рублей</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100 000,00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100 000,00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69546356"/>
                  </a:ext>
                </a:extLst>
              </a:tr>
              <a:tr h="458402">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 "</a:t>
                      </a:r>
                    </a:p>
                  </a:txBody>
                  <a:tcPr marL="4967" marR="4967" marT="4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40868286"/>
                  </a:ext>
                </a:extLst>
              </a:tr>
              <a:tr h="477951">
                <a:tc>
                  <a:txBody>
                    <a:bodyPr/>
                    <a:lstStyle/>
                    <a:p>
                      <a:pPr algn="l" fontAlgn="t"/>
                      <a:r>
                        <a:rPr lang="ru-RU" sz="900" b="1" i="1" u="none" strike="noStrike">
                          <a:solidFill>
                            <a:srgbClr val="000000"/>
                          </a:solidFill>
                          <a:effectLst/>
                          <a:latin typeface="Times New Roman" panose="02020603050405020304" pitchFamily="18" charset="0"/>
                        </a:rPr>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p>
                  </a:txBody>
                  <a:tcPr marL="4967" marR="4967" marT="49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effectLst/>
                          <a:latin typeface="Times New Roman" panose="02020603050405020304" pitchFamily="18" charset="0"/>
                        </a:rPr>
                        <a:t> </a:t>
                      </a:r>
                    </a:p>
                  </a:txBody>
                  <a:tcPr marL="4967" marR="4967" marT="4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4537611"/>
                  </a:ext>
                </a:extLst>
              </a:tr>
            </a:tbl>
          </a:graphicData>
        </a:graphic>
      </p:graphicFrame>
    </p:spTree>
    <p:extLst>
      <p:ext uri="{BB962C8B-B14F-4D97-AF65-F5344CB8AC3E}">
        <p14:creationId xmlns:p14="http://schemas.microsoft.com/office/powerpoint/2010/main" val="2780744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026202BE-1A9F-4AFA-A0C1-595F419039DE}"/>
              </a:ext>
            </a:extLst>
          </p:cNvPr>
          <p:cNvGraphicFramePr>
            <a:graphicFrameLocks noGrp="1"/>
          </p:cNvGraphicFramePr>
          <p:nvPr>
            <p:extLst>
              <p:ext uri="{D42A27DB-BD31-4B8C-83A1-F6EECF244321}">
                <p14:modId xmlns:p14="http://schemas.microsoft.com/office/powerpoint/2010/main" val="2219908535"/>
              </p:ext>
            </p:extLst>
          </p:nvPr>
        </p:nvGraphicFramePr>
        <p:xfrm>
          <a:off x="251520" y="620688"/>
          <a:ext cx="8784976" cy="6120678"/>
        </p:xfrm>
        <a:graphic>
          <a:graphicData uri="http://schemas.openxmlformats.org/drawingml/2006/table">
            <a:tbl>
              <a:tblPr/>
              <a:tblGrid>
                <a:gridCol w="4301817">
                  <a:extLst>
                    <a:ext uri="{9D8B030D-6E8A-4147-A177-3AD203B41FA5}">
                      <a16:colId xmlns:a16="http://schemas.microsoft.com/office/drawing/2014/main" val="2132612222"/>
                    </a:ext>
                  </a:extLst>
                </a:gridCol>
                <a:gridCol w="715291">
                  <a:extLst>
                    <a:ext uri="{9D8B030D-6E8A-4147-A177-3AD203B41FA5}">
                      <a16:colId xmlns:a16="http://schemas.microsoft.com/office/drawing/2014/main" val="1875259361"/>
                    </a:ext>
                  </a:extLst>
                </a:gridCol>
                <a:gridCol w="745514">
                  <a:extLst>
                    <a:ext uri="{9D8B030D-6E8A-4147-A177-3AD203B41FA5}">
                      <a16:colId xmlns:a16="http://schemas.microsoft.com/office/drawing/2014/main" val="4121864134"/>
                    </a:ext>
                  </a:extLst>
                </a:gridCol>
                <a:gridCol w="715291">
                  <a:extLst>
                    <a:ext uri="{9D8B030D-6E8A-4147-A177-3AD203B41FA5}">
                      <a16:colId xmlns:a16="http://schemas.microsoft.com/office/drawing/2014/main" val="1326854171"/>
                    </a:ext>
                  </a:extLst>
                </a:gridCol>
                <a:gridCol w="695142">
                  <a:extLst>
                    <a:ext uri="{9D8B030D-6E8A-4147-A177-3AD203B41FA5}">
                      <a16:colId xmlns:a16="http://schemas.microsoft.com/office/drawing/2014/main" val="2585224841"/>
                    </a:ext>
                  </a:extLst>
                </a:gridCol>
                <a:gridCol w="1611921">
                  <a:extLst>
                    <a:ext uri="{9D8B030D-6E8A-4147-A177-3AD203B41FA5}">
                      <a16:colId xmlns:a16="http://schemas.microsoft.com/office/drawing/2014/main" val="4043860525"/>
                    </a:ext>
                  </a:extLst>
                </a:gridCol>
              </a:tblGrid>
              <a:tr h="166719">
                <a:tc>
                  <a:txBody>
                    <a:bodyPr/>
                    <a:lstStyle/>
                    <a:p>
                      <a:pPr algn="l" fontAlgn="ctr"/>
                      <a:r>
                        <a:rPr lang="ru-RU" sz="900" b="0" i="0" u="none" strike="noStrike">
                          <a:effectLst/>
                          <a:latin typeface="Times New Roman" panose="02020603050405020304" pitchFamily="18" charset="0"/>
                        </a:rPr>
                        <a:t>Информирование населения через СМИ</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116,47</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151,28</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129,89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80284373"/>
                  </a:ext>
                </a:extLst>
              </a:tr>
              <a:tr h="332906">
                <a:tc>
                  <a:txBody>
                    <a:bodyPr/>
                    <a:lstStyle/>
                    <a:p>
                      <a:pPr algn="l" fontAlgn="ctr"/>
                      <a:r>
                        <a:rPr lang="ru-RU" sz="900" b="0" i="0" u="none" strike="noStrike">
                          <a:effectLst/>
                          <a:latin typeface="Times New Roman" panose="02020603050405020304" pitchFamily="18" charset="0"/>
                        </a:rPr>
                        <a:t> Наличие задолженности в муниципальный бюджет по платежам за установку и эксплуатацию рекламных конструкций</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2802030"/>
                  </a:ext>
                </a:extLst>
              </a:tr>
              <a:tr h="332906">
                <a:tc>
                  <a:txBody>
                    <a:bodyPr/>
                    <a:lstStyle/>
                    <a:p>
                      <a:pPr algn="l" fontAlgn="ctr"/>
                      <a:r>
                        <a:rPr lang="ru-RU" sz="900" b="0" i="0" u="none" strike="noStrike">
                          <a:effectLst/>
                          <a:latin typeface="Times New Roman" panose="02020603050405020304" pitchFamily="18" charset="0"/>
                        </a:rPr>
                        <a:t>Наличие незаконных рекламных конструкций, установленных на территории муниципального образования</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89132057"/>
                  </a:ext>
                </a:extLst>
              </a:tr>
              <a:tr h="166719">
                <a:tc>
                  <a:txBody>
                    <a:bodyPr/>
                    <a:lstStyle/>
                    <a:p>
                      <a:pPr algn="l" fontAlgn="ctr"/>
                      <a:r>
                        <a:rPr lang="ru-RU" sz="900" b="0" i="0" u="none" strike="noStrike">
                          <a:effectLst/>
                          <a:latin typeface="Times New Roman" panose="02020603050405020304" pitchFamily="18" charset="0"/>
                        </a:rPr>
                        <a:t>Уровень информированности населения в социальных сетях</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балл</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41088810"/>
                  </a:ext>
                </a:extLst>
              </a:tr>
              <a:tr h="271652">
                <a:tc>
                  <a:txBody>
                    <a:bodyPr/>
                    <a:lstStyle/>
                    <a:p>
                      <a:pPr algn="l" fontAlgn="t"/>
                      <a:r>
                        <a:rPr lang="ru-RU" sz="900" b="1" i="1" u="none" strike="noStrike">
                          <a:solidFill>
                            <a:srgbClr val="000000"/>
                          </a:solidFill>
                          <a:effectLst/>
                          <a:latin typeface="Times New Roman" panose="02020603050405020304" pitchFamily="18" charset="0"/>
                        </a:rPr>
                        <a:t>Подпрограмма 2. Мир и согласие. Новые возможности</a:t>
                      </a:r>
                    </a:p>
                  </a:txBody>
                  <a:tcPr marL="5350" marR="5350" marT="5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1109055"/>
                  </a:ext>
                </a:extLst>
              </a:tr>
              <a:tr h="332906">
                <a:tc>
                  <a:txBody>
                    <a:bodyPr/>
                    <a:lstStyle/>
                    <a:p>
                      <a:pPr algn="l" fontAlgn="ctr"/>
                      <a:r>
                        <a:rPr lang="ru-RU" sz="900" b="0" i="0" u="none" strike="noStrike">
                          <a:effectLst/>
                          <a:latin typeface="Times New Roman" panose="02020603050405020304" pitchFamily="18" charset="0"/>
                        </a:rPr>
                        <a:t>Организация и проведение мероприятий, направленных на укрепление межэтнических и межконфессиональных отношений</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15712704"/>
                  </a:ext>
                </a:extLst>
              </a:tr>
              <a:tr h="347287">
                <a:tc>
                  <a:txBody>
                    <a:bodyPr/>
                    <a:lstStyle/>
                    <a:p>
                      <a:pPr algn="l" fontAlgn="t"/>
                      <a:r>
                        <a:rPr lang="ru-RU" sz="900" b="1" i="1" u="none" strike="noStrike">
                          <a:solidFill>
                            <a:srgbClr val="000000"/>
                          </a:solidFill>
                          <a:effectLst/>
                          <a:latin typeface="Times New Roman" panose="02020603050405020304" pitchFamily="18" charset="0"/>
                        </a:rPr>
                        <a:t>Подпрограмма 3 "Эффективное местное самоуправление Московской области"</a:t>
                      </a:r>
                    </a:p>
                  </a:txBody>
                  <a:tcPr marL="5350" marR="5350" marT="5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525061"/>
                  </a:ext>
                </a:extLst>
              </a:tr>
              <a:tr h="166719">
                <a:tc>
                  <a:txBody>
                    <a:bodyPr/>
                    <a:lstStyle/>
                    <a:p>
                      <a:pPr algn="l" fontAlgn="ctr"/>
                      <a:r>
                        <a:rPr lang="ru-RU" sz="900" b="0" i="0" u="none" strike="noStrike">
                          <a:effectLst/>
                          <a:latin typeface="Times New Roman" panose="02020603050405020304" pitchFamily="18" charset="0"/>
                        </a:rPr>
                        <a:t>Количество реализованных общественных инициатив и проектов</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81391514"/>
                  </a:ext>
                </a:extLst>
              </a:tr>
              <a:tr h="173645">
                <a:tc>
                  <a:txBody>
                    <a:bodyPr/>
                    <a:lstStyle/>
                    <a:p>
                      <a:pPr algn="l" fontAlgn="t"/>
                      <a:r>
                        <a:rPr lang="ru-RU" sz="900" b="1" i="1" u="none" strike="noStrike">
                          <a:solidFill>
                            <a:srgbClr val="000000"/>
                          </a:solidFill>
                          <a:effectLst/>
                          <a:latin typeface="Times New Roman" panose="02020603050405020304" pitchFamily="18" charset="0"/>
                        </a:rPr>
                        <a:t>Подпрограмма 4. Молодежь Подмосковья</a:t>
                      </a:r>
                    </a:p>
                  </a:txBody>
                  <a:tcPr marL="5350" marR="5350" marT="5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25505"/>
                  </a:ext>
                </a:extLst>
              </a:tr>
              <a:tr h="332906">
                <a:tc>
                  <a:txBody>
                    <a:bodyPr/>
                    <a:lstStyle/>
                    <a:p>
                      <a:pPr algn="l" fontAlgn="ctr"/>
                      <a:r>
                        <a:rPr lang="ru-RU" sz="900" b="0" i="0" u="none" strike="noStrike">
                          <a:effectLst/>
                          <a:latin typeface="Times New Roman" panose="02020603050405020304" pitchFamily="18" charset="0"/>
                        </a:rPr>
                        <a:t>Доля молодежи, задействованной в мероприятиях по вовлечению в творческую деятельность</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99844043"/>
                  </a:ext>
                </a:extLst>
              </a:tr>
              <a:tr h="665812">
                <a:tc>
                  <a:txBody>
                    <a:bodyPr/>
                    <a:lstStyle/>
                    <a:p>
                      <a:pPr algn="l" fontAlgn="ctr"/>
                      <a:r>
                        <a:rPr lang="ru-RU" sz="900" b="0" i="0" u="none" strike="noStrike">
                          <a:effectLst/>
                          <a:latin typeface="Times New Roman" panose="02020603050405020304" pitchFamily="18" charset="0"/>
                        </a:rPr>
                        <a:t>Доля молодых граждан, принимающих участие в мероприятиях, направленных на поддержку талантливой молодежи, молодежных социально-значимых инициатив и предпринимательства, к общему числу молодых граждан</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23</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135,29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00776334"/>
                  </a:ext>
                </a:extLst>
              </a:tr>
              <a:tr h="499626">
                <a:tc>
                  <a:txBody>
                    <a:bodyPr/>
                    <a:lstStyle/>
                    <a:p>
                      <a:pPr algn="l" fontAlgn="ctr"/>
                      <a:r>
                        <a:rPr lang="ru-RU" sz="900" b="0" i="0" u="none" strike="noStrike">
                          <a:effectLst/>
                          <a:latin typeface="Times New Roman" panose="02020603050405020304" pitchFamily="18" charset="0"/>
                        </a:rPr>
                        <a:t>Доля молодых граждан, принимающих участие в мероприятиях по гражданско-патриотическому, духовно-нравственному воспитанию, к общему числу молодых граждан</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785193511"/>
                  </a:ext>
                </a:extLst>
              </a:tr>
              <a:tr h="499626">
                <a:tc>
                  <a:txBody>
                    <a:bodyPr/>
                    <a:lstStyle/>
                    <a:p>
                      <a:pPr algn="l" fontAlgn="ctr"/>
                      <a:r>
                        <a:rPr lang="ru-RU" sz="900" b="0" i="0" u="none" strike="noStrike">
                          <a:effectLst/>
                          <a:latin typeface="Times New Roman" panose="02020603050405020304" pitchFamily="18" charset="0"/>
                        </a:rPr>
                        <a:t>Доля молодых граждан, принявших участие в международных, межрегиональных и межмуниципальных молодежных мероприятиях, к общему числу молодых граждан</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92515305"/>
                  </a:ext>
                </a:extLst>
              </a:tr>
              <a:tr h="332906">
                <a:tc>
                  <a:txBody>
                    <a:bodyPr/>
                    <a:lstStyle/>
                    <a:p>
                      <a:pPr algn="l" fontAlgn="ctr"/>
                      <a:r>
                        <a:rPr lang="ru-RU" sz="900" b="0" i="0" u="none" strike="noStrike">
                          <a:effectLst/>
                          <a:latin typeface="Times New Roman" panose="02020603050405020304" pitchFamily="18" charset="0"/>
                        </a:rPr>
                        <a:t>Доля студентов, вовлеченных в клубное студенческое движение, от общего числа студентов Московской области</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26</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26</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95135717"/>
                  </a:ext>
                </a:extLst>
              </a:tr>
              <a:tr h="665812">
                <a:tc>
                  <a:txBody>
                    <a:bodyPr/>
                    <a:lstStyle/>
                    <a:p>
                      <a:pPr algn="l" fontAlgn="ctr"/>
                      <a:r>
                        <a:rPr lang="ru-RU" sz="900" b="0" i="0" u="none" strike="noStrike">
                          <a:effectLst/>
                          <a:latin typeface="Times New Roman" panose="02020603050405020304" pitchFamily="18" charset="0"/>
                        </a:rPr>
                        <a:t>Уровень соответствия учреждений (организаций) по работе с молодежью муниципального образования нормативам минимального обеспечения молодежи учреждениями (организациями) по работе с молодежью по месту жительства</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93</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111,8</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120,22</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89699099"/>
                  </a:ext>
                </a:extLst>
              </a:tr>
              <a:tr h="665812">
                <a:tc>
                  <a:txBody>
                    <a:bodyPr/>
                    <a:lstStyle/>
                    <a:p>
                      <a:pPr algn="l" fontAlgn="ctr"/>
                      <a:r>
                        <a:rPr lang="ru-RU" sz="900" b="0" i="0" u="none" strike="noStrike">
                          <a:effectLst/>
                          <a:latin typeface="Times New Roman" panose="02020603050405020304" pitchFamily="18" charset="0"/>
                        </a:rPr>
                        <a:t>Численность обучающихся, вовлеченных в деятельность общественных объединений на базе образовательных организаций общего образования, среднего и  высшего профессионального образования (показатель  реализуется накопительным итогом)</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3400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3400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37195368"/>
                  </a:ext>
                </a:extLst>
              </a:tr>
              <a:tr h="166719">
                <a:tc>
                  <a:txBody>
                    <a:bodyPr/>
                    <a:lstStyle/>
                    <a:p>
                      <a:pPr algn="l" fontAlgn="ctr"/>
                      <a:r>
                        <a:rPr lang="ru-RU" sz="900" b="0" i="0" u="none" strike="noStrike">
                          <a:effectLst/>
                          <a:latin typeface="Times New Roman" panose="02020603050405020304" pitchFamily="18" charset="0"/>
                        </a:rPr>
                        <a:t>Численность участников молодежных медиацентров</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350" marR="5350" marT="5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03913827"/>
                  </a:ext>
                </a:extLst>
              </a:tr>
            </a:tbl>
          </a:graphicData>
        </a:graphic>
      </p:graphicFrame>
    </p:spTree>
    <p:extLst>
      <p:ext uri="{BB962C8B-B14F-4D97-AF65-F5344CB8AC3E}">
        <p14:creationId xmlns:p14="http://schemas.microsoft.com/office/powerpoint/2010/main" val="358742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FD15EB-0645-492A-9860-9CC03B4CE7FE}"/>
              </a:ext>
            </a:extLst>
          </p:cNvPr>
          <p:cNvSpPr txBox="1"/>
          <p:nvPr/>
        </p:nvSpPr>
        <p:spPr>
          <a:xfrm>
            <a:off x="539552" y="116632"/>
            <a:ext cx="8280919" cy="646331"/>
          </a:xfrm>
          <a:prstGeom prst="rect">
            <a:avLst/>
          </a:prstGeom>
          <a:noFill/>
        </p:spPr>
        <p:txBody>
          <a:bodyPr wrap="square" rtlCol="0">
            <a:spAutoFit/>
          </a:bodyPr>
          <a:lstStyle/>
          <a:p>
            <a:pPr algn="ctr">
              <a:spcAft>
                <a:spcPts val="0"/>
              </a:spcAft>
            </a:pPr>
            <a:r>
              <a:rPr lang="ru-RU" sz="1800" b="1" dirty="0">
                <a:solidFill>
                  <a:srgbClr val="0000FF"/>
                </a:solidFill>
                <a:effectLst/>
                <a:latin typeface="Times New Roman" panose="02020603050405020304" pitchFamily="18" charset="0"/>
                <a:ea typeface="Times New Roman" panose="02020603050405020304" pitchFamily="18" charset="0"/>
              </a:rPr>
              <a:t>Выполнение основных показателей социально – экономического развития Городского округа Балашиха за 2022год</a:t>
            </a:r>
            <a:endParaRPr lang="ru-RU" sz="1000" dirty="0"/>
          </a:p>
        </p:txBody>
      </p:sp>
      <p:graphicFrame>
        <p:nvGraphicFramePr>
          <p:cNvPr id="2" name="Таблица 1">
            <a:extLst>
              <a:ext uri="{FF2B5EF4-FFF2-40B4-BE49-F238E27FC236}">
                <a16:creationId xmlns:a16="http://schemas.microsoft.com/office/drawing/2014/main" id="{08A3FDF4-A261-4416-AD2D-CFF7B42E3BA7}"/>
              </a:ext>
            </a:extLst>
          </p:cNvPr>
          <p:cNvGraphicFramePr>
            <a:graphicFrameLocks noGrp="1"/>
          </p:cNvGraphicFramePr>
          <p:nvPr>
            <p:extLst>
              <p:ext uri="{D42A27DB-BD31-4B8C-83A1-F6EECF244321}">
                <p14:modId xmlns:p14="http://schemas.microsoft.com/office/powerpoint/2010/main" val="3190131787"/>
              </p:ext>
            </p:extLst>
          </p:nvPr>
        </p:nvGraphicFramePr>
        <p:xfrm>
          <a:off x="251520" y="1124745"/>
          <a:ext cx="8712967" cy="5429586"/>
        </p:xfrm>
        <a:graphic>
          <a:graphicData uri="http://schemas.openxmlformats.org/drawingml/2006/table">
            <a:tbl>
              <a:tblPr/>
              <a:tblGrid>
                <a:gridCol w="1751350">
                  <a:extLst>
                    <a:ext uri="{9D8B030D-6E8A-4147-A177-3AD203B41FA5}">
                      <a16:colId xmlns:a16="http://schemas.microsoft.com/office/drawing/2014/main" val="2080439921"/>
                    </a:ext>
                  </a:extLst>
                </a:gridCol>
                <a:gridCol w="1466756">
                  <a:extLst>
                    <a:ext uri="{9D8B030D-6E8A-4147-A177-3AD203B41FA5}">
                      <a16:colId xmlns:a16="http://schemas.microsoft.com/office/drawing/2014/main" val="926584869"/>
                    </a:ext>
                  </a:extLst>
                </a:gridCol>
                <a:gridCol w="1236891">
                  <a:extLst>
                    <a:ext uri="{9D8B030D-6E8A-4147-A177-3AD203B41FA5}">
                      <a16:colId xmlns:a16="http://schemas.microsoft.com/office/drawing/2014/main" val="1302654751"/>
                    </a:ext>
                  </a:extLst>
                </a:gridCol>
                <a:gridCol w="1258783">
                  <a:extLst>
                    <a:ext uri="{9D8B030D-6E8A-4147-A177-3AD203B41FA5}">
                      <a16:colId xmlns:a16="http://schemas.microsoft.com/office/drawing/2014/main" val="2802662908"/>
                    </a:ext>
                  </a:extLst>
                </a:gridCol>
                <a:gridCol w="1225945">
                  <a:extLst>
                    <a:ext uri="{9D8B030D-6E8A-4147-A177-3AD203B41FA5}">
                      <a16:colId xmlns:a16="http://schemas.microsoft.com/office/drawing/2014/main" val="3652779647"/>
                    </a:ext>
                  </a:extLst>
                </a:gridCol>
                <a:gridCol w="1773242">
                  <a:extLst>
                    <a:ext uri="{9D8B030D-6E8A-4147-A177-3AD203B41FA5}">
                      <a16:colId xmlns:a16="http://schemas.microsoft.com/office/drawing/2014/main" val="1479960573"/>
                    </a:ext>
                  </a:extLst>
                </a:gridCol>
              </a:tblGrid>
              <a:tr h="2349929">
                <a:tc>
                  <a:txBody>
                    <a:bodyPr/>
                    <a:lstStyle/>
                    <a:p>
                      <a:pPr algn="ctr" fontAlgn="ctr"/>
                      <a:r>
                        <a:rPr lang="ru-RU" sz="1400" b="0" i="0" u="none" strike="noStrike" dirty="0">
                          <a:solidFill>
                            <a:srgbClr val="000000"/>
                          </a:solidFill>
                          <a:effectLst/>
                          <a:latin typeface="Times New Roman" panose="02020603050405020304" pitchFamily="18" charset="0"/>
                        </a:rPr>
                        <a:t>Наименование показателей</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 измерения</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План на 2022 год (Оценка 2022г  в соответствии с Прогнозом социально-экономического развития) </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Фактические значения за 2022 год</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 выполнения</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Плановые значения на 2023 год</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38208460"/>
                  </a:ext>
                </a:extLst>
              </a:tr>
              <a:tr h="546497">
                <a:tc>
                  <a:txBody>
                    <a:bodyPr/>
                    <a:lstStyle/>
                    <a:p>
                      <a:pPr algn="ctr" fontAlgn="ctr"/>
                      <a:r>
                        <a:rPr lang="ru-RU" sz="1400" b="0" i="0" u="none" strike="noStrike" dirty="0">
                          <a:solidFill>
                            <a:srgbClr val="000000"/>
                          </a:solidFill>
                          <a:effectLst/>
                          <a:latin typeface="Times New Roman" panose="02020603050405020304" pitchFamily="18" charset="0"/>
                        </a:rPr>
                        <a:t>Численность населения на конец года</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dirty="0">
                          <a:solidFill>
                            <a:srgbClr val="000000"/>
                          </a:solidFill>
                          <a:effectLst/>
                          <a:latin typeface="Times New Roman" panose="02020603050405020304" pitchFamily="18" charset="0"/>
                        </a:rPr>
                        <a:t>Тыс. человек</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dirty="0">
                          <a:solidFill>
                            <a:srgbClr val="000000"/>
                          </a:solidFill>
                          <a:effectLst/>
                          <a:latin typeface="Times New Roman" panose="02020603050405020304" pitchFamily="18" charset="0"/>
                        </a:rPr>
                        <a:t>540 368</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dirty="0">
                          <a:solidFill>
                            <a:srgbClr val="000000"/>
                          </a:solidFill>
                          <a:effectLst/>
                          <a:latin typeface="Times New Roman" panose="02020603050405020304" pitchFamily="18" charset="0"/>
                        </a:rPr>
                        <a:t>На 01.01.2022 года 543 432 человека</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49665523"/>
                  </a:ext>
                </a:extLst>
              </a:tr>
              <a:tr h="1082165">
                <a:tc>
                  <a:txBody>
                    <a:bodyPr/>
                    <a:lstStyle/>
                    <a:p>
                      <a:pPr algn="ctr" fontAlgn="ctr"/>
                      <a:r>
                        <a:rPr lang="ru-RU" sz="1400" b="0" i="0" u="none" strike="noStrike" dirty="0">
                          <a:solidFill>
                            <a:srgbClr val="000000"/>
                          </a:solidFill>
                          <a:effectLst/>
                          <a:latin typeface="Times New Roman" panose="02020603050405020304" pitchFamily="18" charset="0"/>
                        </a:rPr>
                        <a:t>Среднемесячная заработная плата</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по крупным и средним предприятиям</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a:solidFill>
                            <a:srgbClr val="000000"/>
                          </a:solidFill>
                          <a:effectLst/>
                          <a:latin typeface="Times New Roman" panose="02020603050405020304" pitchFamily="18" charset="0"/>
                        </a:rPr>
                        <a:t>рубль</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400" b="0" i="0" u="none" strike="noStrike">
                          <a:solidFill>
                            <a:srgbClr val="000000"/>
                          </a:solidFill>
                          <a:effectLst/>
                          <a:latin typeface="Times New Roman" panose="02020603050405020304" pitchFamily="18" charset="0"/>
                        </a:rPr>
                        <a:t>72 515,60</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400" b="0" i="0" u="none" strike="noStrike" dirty="0">
                          <a:solidFill>
                            <a:srgbClr val="000000"/>
                          </a:solidFill>
                          <a:effectLst/>
                          <a:latin typeface="Times New Roman" panose="02020603050405020304" pitchFamily="18" charset="0"/>
                        </a:rPr>
                        <a:t>74 637,09</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400" b="0" i="0" u="none" strike="noStrike" dirty="0">
                          <a:solidFill>
                            <a:srgbClr val="000000"/>
                          </a:solidFill>
                          <a:effectLst/>
                          <a:latin typeface="Times New Roman" panose="02020603050405020304" pitchFamily="18" charset="0"/>
                        </a:rPr>
                        <a:t>102,9</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400" b="0" i="0" u="none" strike="noStrike">
                          <a:solidFill>
                            <a:srgbClr val="000000"/>
                          </a:solidFill>
                          <a:effectLst/>
                          <a:latin typeface="Times New Roman" panose="02020603050405020304" pitchFamily="18" charset="0"/>
                        </a:rPr>
                        <a:t>74 925,2 (2-ой вариант прогноза (базовый))</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871385696"/>
                  </a:ext>
                </a:extLst>
              </a:tr>
              <a:tr h="1350000">
                <a:tc>
                  <a:txBody>
                    <a:bodyPr/>
                    <a:lstStyle/>
                    <a:p>
                      <a:pPr algn="ctr" fontAlgn="ctr"/>
                      <a:r>
                        <a:rPr lang="ru-RU" sz="1400" b="0" i="0" u="none" strike="noStrike" dirty="0">
                          <a:solidFill>
                            <a:srgbClr val="000000"/>
                          </a:solidFill>
                          <a:effectLst/>
                          <a:latin typeface="Times New Roman" panose="02020603050405020304" pitchFamily="18" charset="0"/>
                        </a:rPr>
                        <a:t>Ввод в эксплуатацию жилых домов, построенных за счет всех источников финансирования</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0" i="0" u="none" strike="noStrike">
                          <a:solidFill>
                            <a:srgbClr val="000000"/>
                          </a:solidFill>
                          <a:effectLst/>
                          <a:latin typeface="Times New Roman" panose="02020603050405020304" pitchFamily="18" charset="0"/>
                        </a:rPr>
                        <a:t>тыс. кв. м общей площади</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a:solidFill>
                            <a:srgbClr val="000000"/>
                          </a:solidFill>
                          <a:effectLst/>
                          <a:latin typeface="Times New Roman" panose="02020603050405020304" pitchFamily="18" charset="0"/>
                        </a:rPr>
                        <a:t>515,94</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a:solidFill>
                            <a:srgbClr val="000000"/>
                          </a:solidFill>
                          <a:effectLst/>
                          <a:latin typeface="Times New Roman" panose="02020603050405020304" pitchFamily="18" charset="0"/>
                        </a:rPr>
                        <a:t>586,4</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dirty="0">
                          <a:solidFill>
                            <a:srgbClr val="000000"/>
                          </a:solidFill>
                          <a:effectLst/>
                          <a:latin typeface="Times New Roman" panose="02020603050405020304" pitchFamily="18" charset="0"/>
                        </a:rPr>
                        <a:t>113,70%</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ru-RU" sz="1400" b="0" i="0" u="none" strike="noStrike" dirty="0">
                          <a:solidFill>
                            <a:srgbClr val="000000"/>
                          </a:solidFill>
                          <a:effectLst/>
                          <a:latin typeface="Times New Roman" panose="02020603050405020304" pitchFamily="18" charset="0"/>
                        </a:rPr>
                        <a:t>308,8 (2-ой вариант прогноза (базовый))</a:t>
                      </a:r>
                    </a:p>
                  </a:txBody>
                  <a:tcPr marL="7412" marR="7412" marT="741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914920"/>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6E1469B7-4A09-44E1-BF7A-EA0EAC3623CA}"/>
              </a:ext>
            </a:extLst>
          </p:cNvPr>
          <p:cNvGraphicFramePr>
            <a:graphicFrameLocks noGrp="1"/>
          </p:cNvGraphicFramePr>
          <p:nvPr>
            <p:extLst>
              <p:ext uri="{D42A27DB-BD31-4B8C-83A1-F6EECF244321}">
                <p14:modId xmlns:p14="http://schemas.microsoft.com/office/powerpoint/2010/main" val="460136949"/>
              </p:ext>
            </p:extLst>
          </p:nvPr>
        </p:nvGraphicFramePr>
        <p:xfrm>
          <a:off x="179512" y="523220"/>
          <a:ext cx="8856983" cy="6218150"/>
        </p:xfrm>
        <a:graphic>
          <a:graphicData uri="http://schemas.openxmlformats.org/drawingml/2006/table">
            <a:tbl>
              <a:tblPr/>
              <a:tblGrid>
                <a:gridCol w="4337078">
                  <a:extLst>
                    <a:ext uri="{9D8B030D-6E8A-4147-A177-3AD203B41FA5}">
                      <a16:colId xmlns:a16="http://schemas.microsoft.com/office/drawing/2014/main" val="3182230492"/>
                    </a:ext>
                  </a:extLst>
                </a:gridCol>
                <a:gridCol w="721154">
                  <a:extLst>
                    <a:ext uri="{9D8B030D-6E8A-4147-A177-3AD203B41FA5}">
                      <a16:colId xmlns:a16="http://schemas.microsoft.com/office/drawing/2014/main" val="3673059833"/>
                    </a:ext>
                  </a:extLst>
                </a:gridCol>
                <a:gridCol w="751625">
                  <a:extLst>
                    <a:ext uri="{9D8B030D-6E8A-4147-A177-3AD203B41FA5}">
                      <a16:colId xmlns:a16="http://schemas.microsoft.com/office/drawing/2014/main" val="721406196"/>
                    </a:ext>
                  </a:extLst>
                </a:gridCol>
                <a:gridCol w="721154">
                  <a:extLst>
                    <a:ext uri="{9D8B030D-6E8A-4147-A177-3AD203B41FA5}">
                      <a16:colId xmlns:a16="http://schemas.microsoft.com/office/drawing/2014/main" val="2910262016"/>
                    </a:ext>
                  </a:extLst>
                </a:gridCol>
                <a:gridCol w="700839">
                  <a:extLst>
                    <a:ext uri="{9D8B030D-6E8A-4147-A177-3AD203B41FA5}">
                      <a16:colId xmlns:a16="http://schemas.microsoft.com/office/drawing/2014/main" val="2034215477"/>
                    </a:ext>
                  </a:extLst>
                </a:gridCol>
                <a:gridCol w="1625133">
                  <a:extLst>
                    <a:ext uri="{9D8B030D-6E8A-4147-A177-3AD203B41FA5}">
                      <a16:colId xmlns:a16="http://schemas.microsoft.com/office/drawing/2014/main" val="873080719"/>
                    </a:ext>
                  </a:extLst>
                </a:gridCol>
              </a:tblGrid>
              <a:tr h="795946">
                <a:tc>
                  <a:txBody>
                    <a:bodyPr/>
                    <a:lstStyle/>
                    <a:p>
                      <a:pPr algn="l" fontAlgn="ctr"/>
                      <a:r>
                        <a:rPr lang="ru-RU" sz="900" b="0" i="0" u="none" strike="noStrike">
                          <a:effectLst/>
                          <a:latin typeface="Times New Roman" panose="02020603050405020304" pitchFamily="18" charset="0"/>
                        </a:rPr>
                        <a:t>Общая численность граждан Российской Федерации,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72557</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74300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102,40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39177557"/>
                  </a:ext>
                </a:extLst>
              </a:tr>
              <a:tr h="166013">
                <a:tc>
                  <a:txBody>
                    <a:bodyPr/>
                    <a:lstStyle/>
                    <a:p>
                      <a:pPr algn="l" fontAlgn="t"/>
                      <a:r>
                        <a:rPr lang="ru-RU" sz="900" b="1" i="1" u="none" strike="noStrike">
                          <a:solidFill>
                            <a:srgbClr val="000000"/>
                          </a:solidFill>
                          <a:effectLst/>
                          <a:latin typeface="Times New Roman" panose="02020603050405020304" pitchFamily="18" charset="0"/>
                        </a:rPr>
                        <a:t>Подпрограмма 5. Обеспечивающая подпрограмма</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5353592"/>
                  </a:ext>
                </a:extLst>
              </a:tr>
              <a:tr h="166013">
                <a:tc>
                  <a:txBody>
                    <a:bodyPr/>
                    <a:lstStyle/>
                    <a:p>
                      <a:pPr algn="l" fontAlgn="t"/>
                      <a:r>
                        <a:rPr lang="ru-RU" sz="900" b="1" i="1" u="none" strike="noStrike">
                          <a:solidFill>
                            <a:srgbClr val="000000"/>
                          </a:solidFill>
                          <a:effectLst/>
                          <a:latin typeface="Times New Roman" panose="02020603050405020304" pitchFamily="18" charset="0"/>
                        </a:rPr>
                        <a:t>Подпрограмма 6. Развитие туризма в Московской области</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4259347"/>
                  </a:ext>
                </a:extLst>
              </a:tr>
              <a:tr h="318277">
                <a:tc>
                  <a:txBody>
                    <a:bodyPr/>
                    <a:lstStyle/>
                    <a:p>
                      <a:pPr algn="l" fontAlgn="ctr"/>
                      <a:r>
                        <a:rPr lang="ru-RU" sz="900" b="0" i="0" u="none" strike="noStrike">
                          <a:effectLst/>
                          <a:latin typeface="Times New Roman" panose="02020603050405020304" pitchFamily="18" charset="0"/>
                        </a:rPr>
                        <a:t>Объем платных туристских услуг, оказанных населению</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рублей</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90067385"/>
                  </a:ext>
                </a:extLst>
              </a:tr>
              <a:tr h="477669">
                <a:tc>
                  <a:txBody>
                    <a:bodyPr/>
                    <a:lstStyle/>
                    <a:p>
                      <a:pPr algn="l" fontAlgn="ctr"/>
                      <a:r>
                        <a:rPr lang="ru-RU" sz="900" b="0" i="0" u="none" strike="noStrike">
                          <a:effectLst/>
                          <a:latin typeface="Times New Roman" panose="02020603050405020304" pitchFamily="18" charset="0"/>
                        </a:rPr>
                        <a:t>Объем экспорта услуг категории «Поездки»</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долларов США</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10361537"/>
                  </a:ext>
                </a:extLst>
              </a:tr>
              <a:tr h="318277">
                <a:tc>
                  <a:txBody>
                    <a:bodyPr/>
                    <a:lstStyle/>
                    <a:p>
                      <a:pPr algn="l" fontAlgn="ctr"/>
                      <a:r>
                        <a:rPr lang="ru-RU" sz="900" b="0" i="0" u="none" strike="noStrike">
                          <a:effectLst/>
                          <a:latin typeface="Times New Roman" panose="02020603050405020304" pitchFamily="18" charset="0"/>
                        </a:rPr>
                        <a:t>Туристский поток в Городской округ Балашиха</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человек</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49</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49,2</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100,41</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90381131"/>
                  </a:ext>
                </a:extLst>
              </a:tr>
              <a:tr h="318277">
                <a:tc>
                  <a:txBody>
                    <a:bodyPr/>
                    <a:lstStyle/>
                    <a:p>
                      <a:pPr algn="l" fontAlgn="ctr"/>
                      <a:r>
                        <a:rPr lang="ru-RU" sz="900" b="0" i="0" u="none" strike="noStrike" dirty="0">
                          <a:effectLst/>
                          <a:latin typeface="Times New Roman" panose="02020603050405020304" pitchFamily="18" charset="0"/>
                        </a:rPr>
                        <a:t>Численность лиц, размещенных в коллективных средствах размещения</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человек</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12,7</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45,2</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355,91</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66177924"/>
                  </a:ext>
                </a:extLst>
              </a:tr>
              <a:tr h="318277">
                <a:tc>
                  <a:txBody>
                    <a:bodyPr/>
                    <a:lstStyle/>
                    <a:p>
                      <a:pPr algn="l" fontAlgn="ctr"/>
                      <a:r>
                        <a:rPr lang="ru-RU" sz="900" b="0" i="0" u="none" strike="noStrike">
                          <a:effectLst/>
                          <a:latin typeface="Times New Roman" panose="02020603050405020304" pitchFamily="18" charset="0"/>
                        </a:rPr>
                        <a:t>Экскурсионный поток в Городской округ Балашиха</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Тысяча человек</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18,4</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65,9</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358,15</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384058408"/>
                  </a:ext>
                </a:extLst>
              </a:tr>
              <a:tr h="332027">
                <a:tc>
                  <a:txBody>
                    <a:bodyPr/>
                    <a:lstStyle/>
                    <a:p>
                      <a:pPr algn="l" fontAlgn="t"/>
                      <a:r>
                        <a:rPr lang="ru-RU" sz="900" b="1" i="1" u="none" strike="noStrike">
                          <a:solidFill>
                            <a:srgbClr val="000000"/>
                          </a:solidFill>
                          <a:effectLst/>
                          <a:latin typeface="Times New Roman" panose="02020603050405020304" pitchFamily="18" charset="0"/>
                        </a:rPr>
                        <a:t>Подпрограмма 7. Развитие добровольчества (волонтерства) в Московской области</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6381034"/>
                  </a:ext>
                </a:extLst>
              </a:tr>
              <a:tr h="795946">
                <a:tc>
                  <a:txBody>
                    <a:bodyPr/>
                    <a:lstStyle/>
                    <a:p>
                      <a:pPr algn="l" fontAlgn="ctr"/>
                      <a:r>
                        <a:rPr lang="ru-RU" sz="900" b="0" i="0" u="none" strike="noStrike">
                          <a:effectLst/>
                          <a:latin typeface="Times New Roman" panose="02020603050405020304" pitchFamily="18" charset="0"/>
                        </a:rPr>
                        <a:t>Общая численность граждан Российской Федерации,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72557</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74300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102,40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6043702"/>
                  </a:ext>
                </a:extLst>
              </a:tr>
              <a:tr h="318277">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"Развитие и функционирование дорожно-транспортного комплекса"</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16208903"/>
                  </a:ext>
                </a:extLst>
              </a:tr>
              <a:tr h="166013">
                <a:tc>
                  <a:txBody>
                    <a:bodyPr/>
                    <a:lstStyle/>
                    <a:p>
                      <a:pPr algn="l" fontAlgn="t"/>
                      <a:r>
                        <a:rPr lang="ru-RU" sz="900" b="1" i="1" u="none" strike="noStrike">
                          <a:solidFill>
                            <a:srgbClr val="000000"/>
                          </a:solidFill>
                          <a:effectLst/>
                          <a:latin typeface="Times New Roman" panose="02020603050405020304" pitchFamily="18" charset="0"/>
                        </a:rPr>
                        <a:t>Подпрограмма 1. Пассажирский транспорт общего пользования</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3279918"/>
                  </a:ext>
                </a:extLst>
              </a:tr>
              <a:tr h="1114223">
                <a:tc>
                  <a:txBody>
                    <a:bodyPr/>
                    <a:lstStyle/>
                    <a:p>
                      <a:pPr algn="l" fontAlgn="ctr"/>
                      <a:r>
                        <a:rPr lang="ru-RU" sz="900" b="0" i="0" u="none" strike="noStrike">
                          <a:effectLst/>
                          <a:latin typeface="Times New Roman" panose="02020603050405020304" pitchFamily="18" charset="0"/>
                        </a:rPr>
                        <a:t>Соблюдение расписания на автобусных маршрутах</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95</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82,07</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86,39</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Невыполнение показателя в 2022 году обусловлено автомобильными заторами на улично-дорожной сети по причине неблагоприятных погодных условий</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84126907"/>
                  </a:ext>
                </a:extLst>
              </a:tr>
              <a:tr h="166013">
                <a:tc>
                  <a:txBody>
                    <a:bodyPr/>
                    <a:lstStyle/>
                    <a:p>
                      <a:pPr algn="l" fontAlgn="t"/>
                      <a:r>
                        <a:rPr lang="ru-RU" sz="900" b="1" i="1" u="none" strike="noStrike">
                          <a:solidFill>
                            <a:srgbClr val="000000"/>
                          </a:solidFill>
                          <a:effectLst/>
                          <a:latin typeface="Times New Roman" panose="02020603050405020304" pitchFamily="18" charset="0"/>
                        </a:rPr>
                        <a:t>Подпрограмма 2. Дороги Подмосковья</a:t>
                      </a:r>
                    </a:p>
                  </a:txBody>
                  <a:tcPr marL="5035" marR="5035" marT="50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4011168"/>
                  </a:ext>
                </a:extLst>
              </a:tr>
              <a:tr h="446902">
                <a:tc>
                  <a:txBody>
                    <a:bodyPr/>
                    <a:lstStyle/>
                    <a:p>
                      <a:pPr algn="l" fontAlgn="ctr"/>
                      <a:r>
                        <a:rPr lang="ru-RU" sz="900" b="0" i="0" u="none" strike="noStrike">
                          <a:effectLst/>
                          <a:latin typeface="Times New Roman" panose="02020603050405020304" pitchFamily="18" charset="0"/>
                        </a:rPr>
                        <a:t>Объёмы ввода в эксплуатацию после строительства и реконструкции автомобильных дорог общего пользования местного значения</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Километр на погонный метр</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5035" marR="5035" marT="5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10373010"/>
                  </a:ext>
                </a:extLst>
              </a:tr>
            </a:tbl>
          </a:graphicData>
        </a:graphic>
      </p:graphicFrame>
    </p:spTree>
    <p:extLst>
      <p:ext uri="{BB962C8B-B14F-4D97-AF65-F5344CB8AC3E}">
        <p14:creationId xmlns:p14="http://schemas.microsoft.com/office/powerpoint/2010/main" val="3433787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6C7134F1-DBD5-4C76-BB0F-C1E6F4E5F3F9}"/>
              </a:ext>
            </a:extLst>
          </p:cNvPr>
          <p:cNvGraphicFramePr>
            <a:graphicFrameLocks noGrp="1"/>
          </p:cNvGraphicFramePr>
          <p:nvPr>
            <p:extLst>
              <p:ext uri="{D42A27DB-BD31-4B8C-83A1-F6EECF244321}">
                <p14:modId xmlns:p14="http://schemas.microsoft.com/office/powerpoint/2010/main" val="1447491950"/>
              </p:ext>
            </p:extLst>
          </p:nvPr>
        </p:nvGraphicFramePr>
        <p:xfrm>
          <a:off x="179512" y="523221"/>
          <a:ext cx="8784975" cy="6269704"/>
        </p:xfrm>
        <a:graphic>
          <a:graphicData uri="http://schemas.openxmlformats.org/drawingml/2006/table">
            <a:tbl>
              <a:tblPr/>
              <a:tblGrid>
                <a:gridCol w="3744416">
                  <a:extLst>
                    <a:ext uri="{9D8B030D-6E8A-4147-A177-3AD203B41FA5}">
                      <a16:colId xmlns:a16="http://schemas.microsoft.com/office/drawing/2014/main" val="223586200"/>
                    </a:ext>
                  </a:extLst>
                </a:gridCol>
                <a:gridCol w="792088">
                  <a:extLst>
                    <a:ext uri="{9D8B030D-6E8A-4147-A177-3AD203B41FA5}">
                      <a16:colId xmlns:a16="http://schemas.microsoft.com/office/drawing/2014/main" val="2220598526"/>
                    </a:ext>
                  </a:extLst>
                </a:gridCol>
                <a:gridCol w="720080">
                  <a:extLst>
                    <a:ext uri="{9D8B030D-6E8A-4147-A177-3AD203B41FA5}">
                      <a16:colId xmlns:a16="http://schemas.microsoft.com/office/drawing/2014/main" val="4203881647"/>
                    </a:ext>
                  </a:extLst>
                </a:gridCol>
                <a:gridCol w="648072">
                  <a:extLst>
                    <a:ext uri="{9D8B030D-6E8A-4147-A177-3AD203B41FA5}">
                      <a16:colId xmlns:a16="http://schemas.microsoft.com/office/drawing/2014/main" val="210115382"/>
                    </a:ext>
                  </a:extLst>
                </a:gridCol>
                <a:gridCol w="792088">
                  <a:extLst>
                    <a:ext uri="{9D8B030D-6E8A-4147-A177-3AD203B41FA5}">
                      <a16:colId xmlns:a16="http://schemas.microsoft.com/office/drawing/2014/main" val="1810141266"/>
                    </a:ext>
                  </a:extLst>
                </a:gridCol>
                <a:gridCol w="2088231">
                  <a:extLst>
                    <a:ext uri="{9D8B030D-6E8A-4147-A177-3AD203B41FA5}">
                      <a16:colId xmlns:a16="http://schemas.microsoft.com/office/drawing/2014/main" val="806909851"/>
                    </a:ext>
                  </a:extLst>
                </a:gridCol>
              </a:tblGrid>
              <a:tr h="310964">
                <a:tc>
                  <a:txBody>
                    <a:bodyPr/>
                    <a:lstStyle/>
                    <a:p>
                      <a:pPr algn="l" fontAlgn="ctr"/>
                      <a:r>
                        <a:rPr lang="ru-RU" sz="900" b="0" i="0" u="none" strike="noStrike">
                          <a:effectLst/>
                          <a:latin typeface="Times New Roman" panose="02020603050405020304" pitchFamily="18" charset="0"/>
                        </a:rPr>
                        <a:t>Ремонт (капитальный ремонт) сети автомобильных дорог общего пользования местного значения</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км на 1000 кв.м.</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12,284/85,987</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27,5/188,0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75141406"/>
                  </a:ext>
                </a:extLst>
              </a:tr>
              <a:tr h="155731">
                <a:tc>
                  <a:txBody>
                    <a:bodyPr/>
                    <a:lstStyle/>
                    <a:p>
                      <a:pPr algn="l" fontAlgn="ctr"/>
                      <a:r>
                        <a:rPr lang="ru-RU" sz="900" b="0" i="0" u="none" strike="noStrike">
                          <a:effectLst/>
                          <a:latin typeface="Times New Roman" panose="02020603050405020304" pitchFamily="18" charset="0"/>
                        </a:rPr>
                        <a:t>Количество перемещенных бесхозяйных и брошенных транспортных средств</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144</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240,00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56078823"/>
                  </a:ext>
                </a:extLst>
              </a:tr>
              <a:tr h="621927">
                <a:tc>
                  <a:txBody>
                    <a:bodyPr/>
                    <a:lstStyle/>
                    <a:p>
                      <a:pPr algn="l" fontAlgn="ctr"/>
                      <a:r>
                        <a:rPr lang="ru-RU" sz="900" b="0" i="0" u="none" strike="noStrike">
                          <a:effectLst/>
                          <a:latin typeface="Times New Roman" panose="02020603050405020304" pitchFamily="18" charset="0"/>
                        </a:rPr>
                        <a:t>Количество погибших в дорожно-транспортных происшествиях</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человек на 100 тыс.населения</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2,808</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0,85</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330,35</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26966796"/>
                  </a:ext>
                </a:extLst>
              </a:tr>
              <a:tr h="162199">
                <a:tc>
                  <a:txBody>
                    <a:bodyPr/>
                    <a:lstStyle/>
                    <a:p>
                      <a:pPr algn="l" fontAlgn="t"/>
                      <a:r>
                        <a:rPr lang="ru-RU" sz="900" b="1" i="1" u="none" strike="noStrike">
                          <a:solidFill>
                            <a:srgbClr val="000000"/>
                          </a:solidFill>
                          <a:effectLst/>
                          <a:latin typeface="Times New Roman" panose="02020603050405020304" pitchFamily="18" charset="0"/>
                        </a:rPr>
                        <a:t>Подпрограмма 5. Обеспечивающая подпрограмма</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920167"/>
                  </a:ext>
                </a:extLst>
              </a:tr>
              <a:tr h="155731">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"Цифровое муниципальное образование"</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818745762"/>
                  </a:ext>
                </a:extLst>
              </a:tr>
              <a:tr h="649292">
                <a:tc>
                  <a:txBody>
                    <a:bodyPr/>
                    <a:lstStyle/>
                    <a:p>
                      <a:pPr algn="l" fontAlgn="t"/>
                      <a:r>
                        <a:rPr lang="ru-RU" sz="900" b="1" i="1" u="none" strike="noStrike">
                          <a:solidFill>
                            <a:srgbClr val="000000"/>
                          </a:solidFill>
                          <a:effectLst/>
                          <a:latin typeface="Times New Roman" panose="02020603050405020304" pitchFamily="18" charset="0"/>
                        </a:rPr>
                        <a:t>Подпрограмма 1.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9645059"/>
                  </a:ext>
                </a:extLst>
              </a:tr>
              <a:tr h="155731">
                <a:tc>
                  <a:txBody>
                    <a:bodyPr/>
                    <a:lstStyle/>
                    <a:p>
                      <a:pPr algn="l" fontAlgn="ctr"/>
                      <a:r>
                        <a:rPr lang="ru-RU" sz="900" b="0" i="0" u="none" strike="noStrike">
                          <a:effectLst/>
                          <a:latin typeface="Times New Roman" panose="02020603050405020304" pitchFamily="18" charset="0"/>
                        </a:rPr>
                        <a:t>Выполнение требований комфортности и доступности МФЦ</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7497752"/>
                  </a:ext>
                </a:extLst>
              </a:tr>
              <a:tr h="466695">
                <a:tc>
                  <a:txBody>
                    <a:bodyPr/>
                    <a:lstStyle/>
                    <a:p>
                      <a:pPr algn="l" fontAlgn="ctr"/>
                      <a:r>
                        <a:rPr lang="ru-RU" sz="900" b="0" i="0" u="none" strike="noStrike">
                          <a:effectLst/>
                          <a:latin typeface="Times New Roman" panose="02020603050405020304" pitchFamily="18" charset="0"/>
                        </a:rPr>
                        <a:t>Доля граждан, имеющих доступ к получению государственных и муниципальных услуг по принципу "одного окна" по месту пребывания, в том числе в МФЦ</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07656521"/>
                  </a:ext>
                </a:extLst>
              </a:tr>
              <a:tr h="155731">
                <a:tc>
                  <a:txBody>
                    <a:bodyPr/>
                    <a:lstStyle/>
                    <a:p>
                      <a:pPr algn="l" fontAlgn="ctr"/>
                      <a:r>
                        <a:rPr lang="ru-RU" sz="900" b="0" i="0" u="none" strike="noStrike">
                          <a:effectLst/>
                          <a:latin typeface="Times New Roman" panose="02020603050405020304" pitchFamily="18" charset="0"/>
                        </a:rPr>
                        <a:t> Доля заявителей МФЦ, ожидающих в очереди более 11 минут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69469522"/>
                  </a:ext>
                </a:extLst>
              </a:tr>
              <a:tr h="310964">
                <a:tc>
                  <a:txBody>
                    <a:bodyPr/>
                    <a:lstStyle/>
                    <a:p>
                      <a:pPr algn="l" fontAlgn="ctr"/>
                      <a:r>
                        <a:rPr lang="ru-RU" sz="900" b="0" i="0" u="none" strike="noStrike">
                          <a:effectLst/>
                          <a:latin typeface="Times New Roman" panose="02020603050405020304" pitchFamily="18" charset="0"/>
                        </a:rPr>
                        <a:t>Среднее время ожидания в очереди для получения государственных (муниципальных) услуг</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минута</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5,2</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130,00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21883090"/>
                  </a:ext>
                </a:extLst>
              </a:tr>
              <a:tr h="1892650">
                <a:tc>
                  <a:txBody>
                    <a:bodyPr/>
                    <a:lstStyle/>
                    <a:p>
                      <a:pPr algn="l" fontAlgn="ctr"/>
                      <a:r>
                        <a:rPr lang="ru-RU" sz="900" b="0" i="0" u="none" strike="noStrike" dirty="0">
                          <a:effectLst/>
                          <a:latin typeface="Times New Roman" panose="02020603050405020304" pitchFamily="18" charset="0"/>
                        </a:rPr>
                        <a:t>Уровень удовлетворенности граждан качеством предоставления государственных и муниципальных услуг</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96,6</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89,2</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92,34</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Недостижение планового значения показателя "Уровень удовлетворенности граждан качеством предоставления государственных и муниципальных услуг" связано с:  </a:t>
                      </a:r>
                      <a:br>
                        <a:rPr lang="ru-RU" sz="900" b="0" i="0" u="none" strike="noStrike">
                          <a:solidFill>
                            <a:srgbClr val="000000"/>
                          </a:solidFill>
                          <a:effectLst/>
                          <a:latin typeface="Times New Roman" panose="02020603050405020304" pitchFamily="18" charset="0"/>
                        </a:rPr>
                      </a:br>
                      <a:r>
                        <a:rPr lang="ru-RU" sz="900" b="0" i="0" u="none" strike="noStrike">
                          <a:solidFill>
                            <a:srgbClr val="000000"/>
                          </a:solidFill>
                          <a:effectLst/>
                          <a:latin typeface="Times New Roman" panose="02020603050405020304" pitchFamily="18" charset="0"/>
                        </a:rPr>
                        <a:t>- систематическими проблемами технической неисправности систем приема и выдачи документов (программные комплексы ЕИСОУ, ПК ПВД, РПГУ, Госуслуги); </a:t>
                      </a:r>
                      <a:br>
                        <a:rPr lang="ru-RU" sz="900" b="0" i="0" u="none" strike="noStrike">
                          <a:solidFill>
                            <a:srgbClr val="000000"/>
                          </a:solidFill>
                          <a:effectLst/>
                          <a:latin typeface="Times New Roman" panose="02020603050405020304" pitchFamily="18" charset="0"/>
                        </a:rPr>
                      </a:br>
                      <a:r>
                        <a:rPr lang="ru-RU" sz="900" b="0" i="0" u="none" strike="noStrike">
                          <a:solidFill>
                            <a:srgbClr val="000000"/>
                          </a:solidFill>
                          <a:effectLst/>
                          <a:latin typeface="Times New Roman" panose="02020603050405020304" pitchFamily="18" charset="0"/>
                        </a:rPr>
                        <a:t>- наличие листов временной нетрудоспособности сотрудников МФЦ</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51168211"/>
                  </a:ext>
                </a:extLst>
              </a:tr>
              <a:tr h="486596">
                <a:tc>
                  <a:txBody>
                    <a:bodyPr/>
                    <a:lstStyle/>
                    <a:p>
                      <a:pPr algn="l" fontAlgn="t"/>
                      <a:r>
                        <a:rPr lang="ru-RU" sz="900" b="1" i="1" u="none" strike="noStrike">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4977" marR="4977" marT="49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7785672"/>
                  </a:ext>
                </a:extLst>
              </a:tr>
              <a:tr h="621927">
                <a:tc>
                  <a:txBody>
                    <a:bodyPr/>
                    <a:lstStyle/>
                    <a:p>
                      <a:pPr algn="l" fontAlgn="ctr"/>
                      <a:r>
                        <a:rPr lang="ru-RU" sz="900" b="0" i="0" u="none" strike="noStrike">
                          <a:effectLst/>
                          <a:latin typeface="Times New Roman" panose="02020603050405020304" pitchFamily="18" charset="0"/>
                        </a:rPr>
                        <a:t>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87,2</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114,68</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77" marR="4977" marT="49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15302764"/>
                  </a:ext>
                </a:extLst>
              </a:tr>
            </a:tbl>
          </a:graphicData>
        </a:graphic>
      </p:graphicFrame>
    </p:spTree>
    <p:extLst>
      <p:ext uri="{BB962C8B-B14F-4D97-AF65-F5344CB8AC3E}">
        <p14:creationId xmlns:p14="http://schemas.microsoft.com/office/powerpoint/2010/main" val="3408885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3AC545B5-BA8A-4B12-9A6D-772236EA404E}"/>
              </a:ext>
            </a:extLst>
          </p:cNvPr>
          <p:cNvGraphicFramePr>
            <a:graphicFrameLocks noGrp="1"/>
          </p:cNvGraphicFramePr>
          <p:nvPr>
            <p:extLst>
              <p:ext uri="{D42A27DB-BD31-4B8C-83A1-F6EECF244321}">
                <p14:modId xmlns:p14="http://schemas.microsoft.com/office/powerpoint/2010/main" val="705494519"/>
              </p:ext>
            </p:extLst>
          </p:nvPr>
        </p:nvGraphicFramePr>
        <p:xfrm>
          <a:off x="179512" y="620688"/>
          <a:ext cx="8784978" cy="6120679"/>
        </p:xfrm>
        <a:graphic>
          <a:graphicData uri="http://schemas.openxmlformats.org/drawingml/2006/table">
            <a:tbl>
              <a:tblPr/>
              <a:tblGrid>
                <a:gridCol w="4301817">
                  <a:extLst>
                    <a:ext uri="{9D8B030D-6E8A-4147-A177-3AD203B41FA5}">
                      <a16:colId xmlns:a16="http://schemas.microsoft.com/office/drawing/2014/main" val="3446004102"/>
                    </a:ext>
                  </a:extLst>
                </a:gridCol>
                <a:gridCol w="715291">
                  <a:extLst>
                    <a:ext uri="{9D8B030D-6E8A-4147-A177-3AD203B41FA5}">
                      <a16:colId xmlns:a16="http://schemas.microsoft.com/office/drawing/2014/main" val="258102290"/>
                    </a:ext>
                  </a:extLst>
                </a:gridCol>
                <a:gridCol w="745514">
                  <a:extLst>
                    <a:ext uri="{9D8B030D-6E8A-4147-A177-3AD203B41FA5}">
                      <a16:colId xmlns:a16="http://schemas.microsoft.com/office/drawing/2014/main" val="346833691"/>
                    </a:ext>
                  </a:extLst>
                </a:gridCol>
                <a:gridCol w="715291">
                  <a:extLst>
                    <a:ext uri="{9D8B030D-6E8A-4147-A177-3AD203B41FA5}">
                      <a16:colId xmlns:a16="http://schemas.microsoft.com/office/drawing/2014/main" val="2446452164"/>
                    </a:ext>
                  </a:extLst>
                </a:gridCol>
                <a:gridCol w="695142">
                  <a:extLst>
                    <a:ext uri="{9D8B030D-6E8A-4147-A177-3AD203B41FA5}">
                      <a16:colId xmlns:a16="http://schemas.microsoft.com/office/drawing/2014/main" val="2036719922"/>
                    </a:ext>
                  </a:extLst>
                </a:gridCol>
                <a:gridCol w="1611923">
                  <a:extLst>
                    <a:ext uri="{9D8B030D-6E8A-4147-A177-3AD203B41FA5}">
                      <a16:colId xmlns:a16="http://schemas.microsoft.com/office/drawing/2014/main" val="2744518113"/>
                    </a:ext>
                  </a:extLst>
                </a:gridCol>
              </a:tblGrid>
              <a:tr h="1398822">
                <a:tc>
                  <a:txBody>
                    <a:bodyPr/>
                    <a:lstStyle/>
                    <a:p>
                      <a:pPr algn="l" fontAlgn="ctr"/>
                      <a:r>
                        <a:rPr lang="ru-RU" sz="900" b="0" i="0" u="none" strike="noStrike">
                          <a:effectLst/>
                          <a:latin typeface="Times New Roman" panose="02020603050405020304" pitchFamily="18" charset="0"/>
                        </a:rPr>
                        <a:t>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77</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77,00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Доступ в сеть Интернет обеспечен во всех учреждениях культуры Городского округа Балашиха. Не соответствует скорость доступа в сеть Интернет установленным требованиям</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9421723"/>
                  </a:ext>
                </a:extLst>
              </a:tr>
              <a:tr h="524837">
                <a:tc>
                  <a:txBody>
                    <a:bodyPr/>
                    <a:lstStyle/>
                    <a:p>
                      <a:pPr algn="l" fontAlgn="ctr"/>
                      <a:r>
                        <a:rPr lang="ru-RU" sz="900" b="0" i="0" u="none" strike="noStrike">
                          <a:effectLst/>
                          <a:latin typeface="Times New Roman" panose="02020603050405020304" pitchFamily="18" charset="0"/>
                        </a:rPr>
                        <a:t>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98389090"/>
                  </a:ext>
                </a:extLst>
              </a:tr>
              <a:tr h="524837">
                <a:tc>
                  <a:txBody>
                    <a:bodyPr/>
                    <a:lstStyle/>
                    <a:p>
                      <a:pPr algn="l" fontAlgn="ctr"/>
                      <a:r>
                        <a:rPr lang="ru-RU" sz="900" b="0" i="0" u="none" strike="noStrike">
                          <a:effectLst/>
                          <a:latin typeface="Times New Roman" panose="02020603050405020304" pitchFamily="18" charset="0"/>
                        </a:rPr>
                        <a:t>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7273450"/>
                  </a:ext>
                </a:extLst>
              </a:tr>
              <a:tr h="349705">
                <a:tc>
                  <a:txBody>
                    <a:bodyPr/>
                    <a:lstStyle/>
                    <a:p>
                      <a:pPr algn="l" fontAlgn="ctr"/>
                      <a:r>
                        <a:rPr lang="ru-RU" sz="900" b="0" i="0" u="none" strike="noStrike">
                          <a:effectLst/>
                          <a:latin typeface="Times New Roman" panose="02020603050405020304" pitchFamily="18" charset="0"/>
                        </a:rPr>
                        <a:t>Ответь вовремя – Доля жалоб, поступивших на портал «Добродел», по которым нарушен срок подготовки ответа</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5</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20580487"/>
                  </a:ext>
                </a:extLst>
              </a:tr>
              <a:tr h="349705">
                <a:tc>
                  <a:txBody>
                    <a:bodyPr/>
                    <a:lstStyle/>
                    <a:p>
                      <a:pPr algn="l" fontAlgn="ctr"/>
                      <a:r>
                        <a:rPr lang="ru-RU" sz="900" b="0" i="0" u="none" strike="noStrike">
                          <a:effectLst/>
                          <a:latin typeface="Times New Roman" panose="02020603050405020304" pitchFamily="18" charset="0"/>
                        </a:rPr>
                        <a:t>Отложенные решения – Доля отложенных решений от числа ответов, предоставленных на портале «Добродел» (два и более раз)</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51747398"/>
                  </a:ext>
                </a:extLst>
              </a:tr>
              <a:tr h="349705">
                <a:tc>
                  <a:txBody>
                    <a:bodyPr/>
                    <a:lstStyle/>
                    <a:p>
                      <a:pPr algn="l" fontAlgn="ctr"/>
                      <a:r>
                        <a:rPr lang="ru-RU" sz="900" b="0" i="0" u="none" strike="noStrike">
                          <a:effectLst/>
                          <a:latin typeface="Times New Roman" panose="02020603050405020304" pitchFamily="18" charset="0"/>
                        </a:rPr>
                        <a:t>Повторные обращения – Доля обращений, поступивших на портал «Добродел», по которым поступили повторные обращения</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1,7</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99358104"/>
                  </a:ext>
                </a:extLst>
              </a:tr>
              <a:tr h="1224248">
                <a:tc>
                  <a:txBody>
                    <a:bodyPr/>
                    <a:lstStyle/>
                    <a:p>
                      <a:pPr algn="l" fontAlgn="ctr"/>
                      <a:r>
                        <a:rPr lang="ru-RU" sz="900" b="0" i="0" u="none" strike="noStrike">
                          <a:effectLst/>
                          <a:latin typeface="Times New Roman" panose="02020603050405020304" pitchFamily="18" charset="0"/>
                        </a:rPr>
                        <a:t>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271565462"/>
                  </a:ext>
                </a:extLst>
              </a:tr>
              <a:tr h="349705">
                <a:tc>
                  <a:txBody>
                    <a:bodyPr/>
                    <a:lstStyle/>
                    <a:p>
                      <a:pPr algn="l" fontAlgn="ctr"/>
                      <a:r>
                        <a:rPr lang="ru-RU" sz="900" b="0" i="0" u="none" strike="noStrike">
                          <a:effectLst/>
                          <a:latin typeface="Times New Roman" panose="02020603050405020304" pitchFamily="18" charset="0"/>
                        </a:rPr>
                        <a:t>Стоимостная доля закупаемого и (или) арендуемого ОМСУ муниципального образования Московской области отечественного программного обеспечения</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75</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133,33</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48136786"/>
                  </a:ext>
                </a:extLst>
              </a:tr>
              <a:tr h="699410">
                <a:tc>
                  <a:txBody>
                    <a:bodyPr/>
                    <a:lstStyle/>
                    <a:p>
                      <a:pPr algn="l" fontAlgn="ctr"/>
                      <a:r>
                        <a:rPr lang="ru-RU" sz="900" b="0" i="0" u="none" strike="noStrike">
                          <a:effectLst/>
                          <a:latin typeface="Times New Roman" panose="02020603050405020304" pitchFamily="18" charset="0"/>
                        </a:rPr>
                        <a:t>Образовательные организации оснащены (обновили)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47,62</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47,62</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03040109"/>
                  </a:ext>
                </a:extLst>
              </a:tr>
              <a:tr h="349705">
                <a:tc>
                  <a:txBody>
                    <a:bodyPr/>
                    <a:lstStyle/>
                    <a:p>
                      <a:pPr algn="l" fontAlgn="ctr"/>
                      <a:r>
                        <a:rPr lang="ru-RU" sz="900" b="0" i="0" u="none" strike="noStrike">
                          <a:effectLst/>
                          <a:latin typeface="Times New Roman" panose="02020603050405020304" pitchFamily="18" charset="0"/>
                        </a:rPr>
                        <a:t> Образовательные организации обеспечены материально- технической базой для внедрения цифровой образовательной среды</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13</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13</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effectLst/>
                          <a:latin typeface="Times New Roman" panose="02020603050405020304" pitchFamily="18" charset="0"/>
                        </a:rPr>
                        <a:t> </a:t>
                      </a:r>
                    </a:p>
                  </a:txBody>
                  <a:tcPr marL="5620" marR="5620" marT="5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12358539"/>
                  </a:ext>
                </a:extLst>
              </a:tr>
            </a:tbl>
          </a:graphicData>
        </a:graphic>
      </p:graphicFrame>
    </p:spTree>
    <p:extLst>
      <p:ext uri="{BB962C8B-B14F-4D97-AF65-F5344CB8AC3E}">
        <p14:creationId xmlns:p14="http://schemas.microsoft.com/office/powerpoint/2010/main" val="1857065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A19B9F72-0640-4C40-BC5B-58A51C49A995}"/>
              </a:ext>
            </a:extLst>
          </p:cNvPr>
          <p:cNvGraphicFramePr>
            <a:graphicFrameLocks noGrp="1"/>
          </p:cNvGraphicFramePr>
          <p:nvPr>
            <p:extLst>
              <p:ext uri="{D42A27DB-BD31-4B8C-83A1-F6EECF244321}">
                <p14:modId xmlns:p14="http://schemas.microsoft.com/office/powerpoint/2010/main" val="3165538489"/>
              </p:ext>
            </p:extLst>
          </p:nvPr>
        </p:nvGraphicFramePr>
        <p:xfrm>
          <a:off x="179512" y="523221"/>
          <a:ext cx="8784975" cy="6146137"/>
        </p:xfrm>
        <a:graphic>
          <a:graphicData uri="http://schemas.openxmlformats.org/drawingml/2006/table">
            <a:tbl>
              <a:tblPr/>
              <a:tblGrid>
                <a:gridCol w="4301818">
                  <a:extLst>
                    <a:ext uri="{9D8B030D-6E8A-4147-A177-3AD203B41FA5}">
                      <a16:colId xmlns:a16="http://schemas.microsoft.com/office/drawing/2014/main" val="3469429425"/>
                    </a:ext>
                  </a:extLst>
                </a:gridCol>
                <a:gridCol w="715291">
                  <a:extLst>
                    <a:ext uri="{9D8B030D-6E8A-4147-A177-3AD203B41FA5}">
                      <a16:colId xmlns:a16="http://schemas.microsoft.com/office/drawing/2014/main" val="1266547899"/>
                    </a:ext>
                  </a:extLst>
                </a:gridCol>
                <a:gridCol w="745513">
                  <a:extLst>
                    <a:ext uri="{9D8B030D-6E8A-4147-A177-3AD203B41FA5}">
                      <a16:colId xmlns:a16="http://schemas.microsoft.com/office/drawing/2014/main" val="1594017595"/>
                    </a:ext>
                  </a:extLst>
                </a:gridCol>
                <a:gridCol w="715291">
                  <a:extLst>
                    <a:ext uri="{9D8B030D-6E8A-4147-A177-3AD203B41FA5}">
                      <a16:colId xmlns:a16="http://schemas.microsoft.com/office/drawing/2014/main" val="1341785326"/>
                    </a:ext>
                  </a:extLst>
                </a:gridCol>
                <a:gridCol w="695141">
                  <a:extLst>
                    <a:ext uri="{9D8B030D-6E8A-4147-A177-3AD203B41FA5}">
                      <a16:colId xmlns:a16="http://schemas.microsoft.com/office/drawing/2014/main" val="3596317453"/>
                    </a:ext>
                  </a:extLst>
                </a:gridCol>
                <a:gridCol w="1611921">
                  <a:extLst>
                    <a:ext uri="{9D8B030D-6E8A-4147-A177-3AD203B41FA5}">
                      <a16:colId xmlns:a16="http://schemas.microsoft.com/office/drawing/2014/main" val="694251220"/>
                    </a:ext>
                  </a:extLst>
                </a:gridCol>
              </a:tblGrid>
              <a:tr h="1296793">
                <a:tc>
                  <a:txBody>
                    <a:bodyPr/>
                    <a:lstStyle/>
                    <a:p>
                      <a:pPr algn="l" fontAlgn="ctr"/>
                      <a:r>
                        <a:rPr lang="ru-RU" sz="900" b="0" i="0" u="none" strike="noStrike" dirty="0">
                          <a:effectLst/>
                          <a:latin typeface="Times New Roman" panose="02020603050405020304" pitchFamily="18" charset="0"/>
                        </a:rPr>
                        <a:t>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5631813"/>
                  </a:ext>
                </a:extLst>
              </a:tr>
              <a:tr h="555938">
                <a:tc>
                  <a:txBody>
                    <a:bodyPr/>
                    <a:lstStyle/>
                    <a:p>
                      <a:pPr algn="l" fontAlgn="ctr"/>
                      <a:r>
                        <a:rPr lang="ru-RU" sz="900" b="0" i="0" u="none" strike="noStrike">
                          <a:effectLst/>
                          <a:latin typeface="Times New Roman" panose="02020603050405020304" pitchFamily="18" charset="0"/>
                        </a:rPr>
                        <a:t>Доля электронного юридически значимого документооборота в органах местного самоуправления и подведомственных им учреждениях в Московской области,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98,2</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98,20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889658"/>
                  </a:ext>
                </a:extLst>
              </a:tr>
              <a:tr h="555938">
                <a:tc>
                  <a:txBody>
                    <a:bodyPr/>
                    <a:lstStyle/>
                    <a:p>
                      <a:pPr algn="l" fontAlgn="ctr"/>
                      <a:r>
                        <a:rPr lang="ru-RU" sz="900" b="0" i="0" u="none" strike="noStrike">
                          <a:effectLst/>
                          <a:latin typeface="Times New Roman" panose="02020603050405020304" pitchFamily="18" charset="0"/>
                        </a:rPr>
                        <a:t>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98</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99,93</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101,97</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98348707"/>
                  </a:ext>
                </a:extLst>
              </a:tr>
              <a:tr h="740856">
                <a:tc>
                  <a:txBody>
                    <a:bodyPr/>
                    <a:lstStyle/>
                    <a:p>
                      <a:pPr algn="l" fontAlgn="ctr"/>
                      <a:r>
                        <a:rPr lang="ru-RU" sz="900" b="0" i="0" u="none" strike="noStrike">
                          <a:effectLst/>
                          <a:latin typeface="Times New Roman" panose="02020603050405020304" pitchFamily="18" charset="0"/>
                        </a:rPr>
                        <a:t>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95,5</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100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104,71</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12609851"/>
                  </a:ext>
                </a:extLst>
              </a:tr>
              <a:tr h="185510">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"Архитектура и градостроительство"</a:t>
                      </a:r>
                    </a:p>
                  </a:txBody>
                  <a:tcPr marL="5929" marR="5929" marT="5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99438097"/>
                  </a:ext>
                </a:extLst>
              </a:tr>
              <a:tr h="386430">
                <a:tc>
                  <a:txBody>
                    <a:bodyPr/>
                    <a:lstStyle/>
                    <a:p>
                      <a:pPr algn="l" fontAlgn="t"/>
                      <a:r>
                        <a:rPr lang="ru-RU" sz="900" b="1" i="1" u="none" strike="noStrike">
                          <a:solidFill>
                            <a:srgbClr val="000000"/>
                          </a:solidFill>
                          <a:effectLst/>
                          <a:latin typeface="Times New Roman" panose="02020603050405020304" pitchFamily="18" charset="0"/>
                        </a:rPr>
                        <a:t>Подпрограмма 1. «Разработка Генерального плана развития городского округа» </a:t>
                      </a:r>
                    </a:p>
                  </a:txBody>
                  <a:tcPr marL="5929" marR="5929" marT="5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8545762"/>
                  </a:ext>
                </a:extLst>
              </a:tr>
              <a:tr h="555938">
                <a:tc>
                  <a:txBody>
                    <a:bodyPr/>
                    <a:lstStyle/>
                    <a:p>
                      <a:pPr algn="l" fontAlgn="ctr"/>
                      <a:r>
                        <a:rPr lang="ru-RU" sz="900" b="0" i="0" u="none" strike="noStrike">
                          <a:effectLst/>
                          <a:latin typeface="Times New Roman" panose="02020603050405020304" pitchFamily="18" charset="0"/>
                        </a:rPr>
                        <a:t>Наличие утвержденного в актуальной версии Генерального плана городского округа (внесение изменений в генеральный план городского округа)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82727997"/>
                  </a:ext>
                </a:extLst>
              </a:tr>
              <a:tr h="555938">
                <a:tc>
                  <a:txBody>
                    <a:bodyPr/>
                    <a:lstStyle/>
                    <a:p>
                      <a:pPr algn="l" fontAlgn="ctr"/>
                      <a:r>
                        <a:rPr lang="ru-RU" sz="900" b="0" i="0" u="none" strike="noStrike">
                          <a:effectLst/>
                          <a:latin typeface="Times New Roman" panose="02020603050405020304" pitchFamily="18" charset="0"/>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37561192"/>
                  </a:ext>
                </a:extLst>
              </a:tr>
              <a:tr h="555938">
                <a:tc>
                  <a:txBody>
                    <a:bodyPr/>
                    <a:lstStyle/>
                    <a:p>
                      <a:pPr algn="l" fontAlgn="ctr"/>
                      <a:r>
                        <a:rPr lang="ru-RU" sz="900" b="0" i="0" u="none" strike="noStrike">
                          <a:effectLst/>
                          <a:latin typeface="Times New Roman" panose="02020603050405020304" pitchFamily="18" charset="0"/>
                        </a:rPr>
                        <a:t>Наличие утвержденных нормативов градостроительного проектирования Городского округа Балашиха Московской области (внесение изменений в нормативы градостроительного проектирования городского округа)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081328086"/>
                  </a:ext>
                </a:extLst>
              </a:tr>
              <a:tr h="370428">
                <a:tc>
                  <a:txBody>
                    <a:bodyPr/>
                    <a:lstStyle/>
                    <a:p>
                      <a:pPr algn="l" fontAlgn="ctr"/>
                      <a:r>
                        <a:rPr lang="ru-RU" sz="900" b="0" i="0" u="none" strike="noStrike">
                          <a:effectLst/>
                          <a:latin typeface="Times New Roman" panose="02020603050405020304" pitchFamily="18" charset="0"/>
                        </a:rPr>
                        <a:t>Наличие утвержденной карты планируемого размещения объектов местного значения Городского округа Балашиха Московской области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нет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да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38044545"/>
                  </a:ext>
                </a:extLst>
              </a:tr>
              <a:tr h="386430">
                <a:tc>
                  <a:txBody>
                    <a:bodyPr/>
                    <a:lstStyle/>
                    <a:p>
                      <a:pPr algn="l" fontAlgn="t"/>
                      <a:r>
                        <a:rPr lang="ru-RU" sz="900" b="1" i="1" u="none" strike="noStrike">
                          <a:solidFill>
                            <a:srgbClr val="000000"/>
                          </a:solidFill>
                          <a:effectLst/>
                          <a:latin typeface="Times New Roman" panose="02020603050405020304" pitchFamily="18" charset="0"/>
                        </a:rPr>
                        <a:t>Подпрограмма 2. «Реализация политики пространственного развития городского округа»</a:t>
                      </a:r>
                    </a:p>
                  </a:txBody>
                  <a:tcPr marL="5929" marR="5929" marT="5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effectLst/>
                          <a:latin typeface="Times New Roman" panose="02020603050405020304" pitchFamily="18" charset="0"/>
                        </a:rPr>
                        <a:t>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3491879"/>
                  </a:ext>
                </a:extLst>
              </a:tr>
            </a:tbl>
          </a:graphicData>
        </a:graphic>
      </p:graphicFrame>
    </p:spTree>
    <p:extLst>
      <p:ext uri="{BB962C8B-B14F-4D97-AF65-F5344CB8AC3E}">
        <p14:creationId xmlns:p14="http://schemas.microsoft.com/office/powerpoint/2010/main" val="3427952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CFBD4030-9501-46CB-836B-6F7D059699C2}"/>
              </a:ext>
            </a:extLst>
          </p:cNvPr>
          <p:cNvGraphicFramePr>
            <a:graphicFrameLocks noGrp="1"/>
          </p:cNvGraphicFramePr>
          <p:nvPr>
            <p:extLst>
              <p:ext uri="{D42A27DB-BD31-4B8C-83A1-F6EECF244321}">
                <p14:modId xmlns:p14="http://schemas.microsoft.com/office/powerpoint/2010/main" val="3123984834"/>
              </p:ext>
            </p:extLst>
          </p:nvPr>
        </p:nvGraphicFramePr>
        <p:xfrm>
          <a:off x="179512" y="523220"/>
          <a:ext cx="8712966" cy="6146138"/>
        </p:xfrm>
        <a:graphic>
          <a:graphicData uri="http://schemas.openxmlformats.org/drawingml/2006/table">
            <a:tbl>
              <a:tblPr/>
              <a:tblGrid>
                <a:gridCol w="4266556">
                  <a:extLst>
                    <a:ext uri="{9D8B030D-6E8A-4147-A177-3AD203B41FA5}">
                      <a16:colId xmlns:a16="http://schemas.microsoft.com/office/drawing/2014/main" val="3339291715"/>
                    </a:ext>
                  </a:extLst>
                </a:gridCol>
                <a:gridCol w="709427">
                  <a:extLst>
                    <a:ext uri="{9D8B030D-6E8A-4147-A177-3AD203B41FA5}">
                      <a16:colId xmlns:a16="http://schemas.microsoft.com/office/drawing/2014/main" val="2752443194"/>
                    </a:ext>
                  </a:extLst>
                </a:gridCol>
                <a:gridCol w="739404">
                  <a:extLst>
                    <a:ext uri="{9D8B030D-6E8A-4147-A177-3AD203B41FA5}">
                      <a16:colId xmlns:a16="http://schemas.microsoft.com/office/drawing/2014/main" val="3420589319"/>
                    </a:ext>
                  </a:extLst>
                </a:gridCol>
                <a:gridCol w="709427">
                  <a:extLst>
                    <a:ext uri="{9D8B030D-6E8A-4147-A177-3AD203B41FA5}">
                      <a16:colId xmlns:a16="http://schemas.microsoft.com/office/drawing/2014/main" val="212024794"/>
                    </a:ext>
                  </a:extLst>
                </a:gridCol>
                <a:gridCol w="689443">
                  <a:extLst>
                    <a:ext uri="{9D8B030D-6E8A-4147-A177-3AD203B41FA5}">
                      <a16:colId xmlns:a16="http://schemas.microsoft.com/office/drawing/2014/main" val="3701966226"/>
                    </a:ext>
                  </a:extLst>
                </a:gridCol>
                <a:gridCol w="1598709">
                  <a:extLst>
                    <a:ext uri="{9D8B030D-6E8A-4147-A177-3AD203B41FA5}">
                      <a16:colId xmlns:a16="http://schemas.microsoft.com/office/drawing/2014/main" val="418064391"/>
                    </a:ext>
                  </a:extLst>
                </a:gridCol>
              </a:tblGrid>
              <a:tr h="1383633">
                <a:tc>
                  <a:txBody>
                    <a:bodyPr/>
                    <a:lstStyle/>
                    <a:p>
                      <a:pPr algn="l" fontAlgn="ctr"/>
                      <a:r>
                        <a:rPr lang="ru-RU" sz="900" b="0" i="0" u="none" strike="noStrike">
                          <a:effectLst/>
                          <a:latin typeface="Times New Roman" panose="02020603050405020304" pitchFamily="18" charset="0"/>
                        </a:rPr>
                        <a:t>Количество положительных решений по осуществлению отдельных государственных полномочий в части присвоения адресов объектам адресации, изменения и аннулирования адресов, присвоения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местного значения муниципального района), наименований элементам планировочной  структуры, изменения, аннулирования таких наименований, согласования переустройства и перепланировки помещений в многоквартирном доме</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1400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2733</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195,21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924815218"/>
                  </a:ext>
                </a:extLst>
              </a:tr>
              <a:tr h="307528">
                <a:tc>
                  <a:txBody>
                    <a:bodyPr/>
                    <a:lstStyle/>
                    <a:p>
                      <a:pPr algn="l" fontAlgn="ctr"/>
                      <a:r>
                        <a:rPr lang="ru-RU" sz="900" b="0" i="0" u="none" strike="noStrike">
                          <a:effectLst/>
                          <a:latin typeface="Times New Roman" panose="02020603050405020304" pitchFamily="18" charset="0"/>
                        </a:rPr>
                        <a:t>Количество ликвидированных самовольных, недостроенных и аварийных объектов на территории муниципального образования Московской области</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25</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41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164,00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23240553"/>
                  </a:ext>
                </a:extLst>
              </a:tr>
              <a:tr h="307528">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"Формирование современной комфортной городской среды"</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67459354"/>
                  </a:ext>
                </a:extLst>
              </a:tr>
              <a:tr h="160406">
                <a:tc>
                  <a:txBody>
                    <a:bodyPr/>
                    <a:lstStyle/>
                    <a:p>
                      <a:pPr algn="l" fontAlgn="t"/>
                      <a:r>
                        <a:rPr lang="ru-RU" sz="900" b="1" i="1" u="none" strike="noStrike">
                          <a:solidFill>
                            <a:srgbClr val="000000"/>
                          </a:solidFill>
                          <a:effectLst/>
                          <a:latin typeface="Times New Roman" panose="02020603050405020304" pitchFamily="18" charset="0"/>
                        </a:rPr>
                        <a:t>Подпрограмма 1. Комфортная городская среда</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9917898"/>
                  </a:ext>
                </a:extLst>
              </a:tr>
              <a:tr h="615057">
                <a:tc>
                  <a:txBody>
                    <a:bodyPr/>
                    <a:lstStyle/>
                    <a:p>
                      <a:pPr algn="l" fontAlgn="t"/>
                      <a:r>
                        <a:rPr lang="ru-RU" sz="900" b="0" i="0" u="none" strike="noStrike">
                          <a:effectLst/>
                          <a:latin typeface="Times New Roman" panose="02020603050405020304" pitchFamily="18" charset="0"/>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Процент</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31158856"/>
                  </a:ext>
                </a:extLst>
              </a:tr>
              <a:tr h="307528">
                <a:tc>
                  <a:txBody>
                    <a:bodyPr/>
                    <a:lstStyle/>
                    <a:p>
                      <a:pPr algn="l" fontAlgn="ctr"/>
                      <a:r>
                        <a:rPr lang="ru-RU" sz="900" b="0" i="0" u="none" strike="noStrike">
                          <a:effectLst/>
                          <a:latin typeface="Times New Roman" panose="02020603050405020304" pitchFamily="18" charset="0"/>
                        </a:rPr>
                        <a:t> Количество объектов, в отношении которых реализованы мероприятия по устройству архитектурно-художественного освещения</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82107549"/>
                  </a:ext>
                </a:extLst>
              </a:tr>
              <a:tr h="615057">
                <a:tc>
                  <a:txBody>
                    <a:bodyPr/>
                    <a:lstStyle/>
                    <a:p>
                      <a:pPr algn="l" fontAlgn="ctr"/>
                      <a:r>
                        <a:rPr lang="ru-RU" sz="900" b="0" i="0" u="none" strike="noStrike" dirty="0">
                          <a:effectLst/>
                          <a:latin typeface="Times New Roman" panose="02020603050405020304" pitchFamily="18" charset="0"/>
                        </a:rPr>
                        <a:t> Количество объектов систем наружного освещения, в отношении которых реализованы мероприятия по устройству</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В связи  с исключением объектов из Государственной программы.</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96472305"/>
                  </a:ext>
                </a:extLst>
              </a:tr>
              <a:tr h="154010">
                <a:tc>
                  <a:txBody>
                    <a:bodyPr/>
                    <a:lstStyle/>
                    <a:p>
                      <a:pPr algn="l" fontAlgn="ctr"/>
                      <a:r>
                        <a:rPr lang="ru-RU" sz="900" b="0" i="0" u="none" strike="noStrike">
                          <a:effectLst/>
                          <a:latin typeface="Times New Roman" panose="02020603050405020304" pitchFamily="18" charset="0"/>
                        </a:rPr>
                        <a:t> Количество установленных детских игровых площадок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х</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х</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78119921"/>
                  </a:ext>
                </a:extLst>
              </a:tr>
              <a:tr h="461539">
                <a:tc>
                  <a:txBody>
                    <a:bodyPr/>
                    <a:lstStyle/>
                    <a:p>
                      <a:pPr algn="l" fontAlgn="t"/>
                      <a:r>
                        <a:rPr lang="ru-RU" sz="900" b="0" i="0" u="none" strike="noStrike">
                          <a:effectLst/>
                          <a:latin typeface="Times New Roman" panose="02020603050405020304" pitchFamily="18" charset="0"/>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единицы</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х</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х</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52018697"/>
                  </a:ext>
                </a:extLst>
              </a:tr>
              <a:tr h="154010">
                <a:tc>
                  <a:txBody>
                    <a:bodyPr/>
                    <a:lstStyle/>
                    <a:p>
                      <a:pPr algn="l" fontAlgn="ctr"/>
                      <a:r>
                        <a:rPr lang="ru-RU" sz="900" b="0" i="0" u="none" strike="noStrike">
                          <a:effectLst/>
                          <a:latin typeface="Times New Roman" panose="02020603050405020304" pitchFamily="18" charset="0"/>
                        </a:rPr>
                        <a:t>Количество благоустроенных общественных территорий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20711481"/>
                  </a:ext>
                </a:extLst>
              </a:tr>
              <a:tr h="307528">
                <a:tc>
                  <a:txBody>
                    <a:bodyPr/>
                    <a:lstStyle/>
                    <a:p>
                      <a:pPr algn="l" fontAlgn="ctr"/>
                      <a:r>
                        <a:rPr lang="ru-RU" sz="900" b="0" i="0" u="none" strike="noStrike">
                          <a:effectLst/>
                          <a:latin typeface="Times New Roman" panose="02020603050405020304" pitchFamily="18" charset="0"/>
                        </a:rPr>
                        <a:t>Количество парков культуры и отдыха на территории Московской области, в которых благоустроены зоны для досуга и отдыха населения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9</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1062491"/>
                  </a:ext>
                </a:extLst>
              </a:tr>
              <a:tr h="307528">
                <a:tc>
                  <a:txBody>
                    <a:bodyPr/>
                    <a:lstStyle/>
                    <a:p>
                      <a:pPr algn="l" fontAlgn="ctr"/>
                      <a:r>
                        <a:rPr lang="ru-RU" sz="900" b="0" i="0" u="none" strike="noStrike">
                          <a:effectLst/>
                          <a:latin typeface="Times New Roman" panose="02020603050405020304" pitchFamily="18" charset="0"/>
                        </a:rPr>
                        <a:t>Количество благоустроенных общественных территорий, реализованных без привлечения средств федерального бюджета и бюджета Московской области</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60455697"/>
                  </a:ext>
                </a:extLst>
              </a:tr>
              <a:tr h="442841">
                <a:tc>
                  <a:txBody>
                    <a:bodyPr/>
                    <a:lstStyle/>
                    <a:p>
                      <a:pPr algn="l" fontAlgn="ctr"/>
                      <a:r>
                        <a:rPr lang="ru-RU" sz="900" b="0" i="0" u="none" strike="noStrike">
                          <a:effectLst/>
                          <a:latin typeface="Times New Roman" panose="02020603050405020304" pitchFamily="18" charset="0"/>
                        </a:rPr>
                        <a:t>Замена детских игровых площадок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44597484"/>
                  </a:ext>
                </a:extLst>
              </a:tr>
              <a:tr h="461539">
                <a:tc>
                  <a:txBody>
                    <a:bodyPr/>
                    <a:lstStyle/>
                    <a:p>
                      <a:pPr algn="l" fontAlgn="ctr"/>
                      <a:r>
                        <a:rPr lang="ru-RU" sz="900" b="0" i="0" u="none" strike="noStrike">
                          <a:effectLst/>
                          <a:latin typeface="Times New Roman" panose="02020603050405020304" pitchFamily="18" charset="0"/>
                        </a:rPr>
                        <a:t>Количество объектов благоустройства, в отношении которых проведены мероприятия по благоустройству, вне реализации национальных и федеральных проектов</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61888360"/>
                  </a:ext>
                </a:extLst>
              </a:tr>
              <a:tr h="160406">
                <a:tc>
                  <a:txBody>
                    <a:bodyPr/>
                    <a:lstStyle/>
                    <a:p>
                      <a:pPr algn="l" fontAlgn="t"/>
                      <a:r>
                        <a:rPr lang="ru-RU" sz="900" b="1" i="1" u="none" strike="noStrike">
                          <a:solidFill>
                            <a:srgbClr val="000000"/>
                          </a:solidFill>
                          <a:effectLst/>
                          <a:latin typeface="Times New Roman" panose="02020603050405020304" pitchFamily="18" charset="0"/>
                        </a:rPr>
                        <a:t>Подпрограмма 2. Благоустройство территорий</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964160"/>
                  </a:ext>
                </a:extLst>
              </a:tr>
            </a:tbl>
          </a:graphicData>
        </a:graphic>
      </p:graphicFrame>
    </p:spTree>
    <p:extLst>
      <p:ext uri="{BB962C8B-B14F-4D97-AF65-F5344CB8AC3E}">
        <p14:creationId xmlns:p14="http://schemas.microsoft.com/office/powerpoint/2010/main" val="457449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9318961D-8281-49CA-8003-CDF5C0CEA0C7}"/>
              </a:ext>
            </a:extLst>
          </p:cNvPr>
          <p:cNvGraphicFramePr>
            <a:graphicFrameLocks noGrp="1"/>
          </p:cNvGraphicFramePr>
          <p:nvPr>
            <p:extLst>
              <p:ext uri="{D42A27DB-BD31-4B8C-83A1-F6EECF244321}">
                <p14:modId xmlns:p14="http://schemas.microsoft.com/office/powerpoint/2010/main" val="1447430491"/>
              </p:ext>
            </p:extLst>
          </p:nvPr>
        </p:nvGraphicFramePr>
        <p:xfrm>
          <a:off x="179512" y="523220"/>
          <a:ext cx="8784976" cy="6265863"/>
        </p:xfrm>
        <a:graphic>
          <a:graphicData uri="http://schemas.openxmlformats.org/drawingml/2006/table">
            <a:tbl>
              <a:tblPr/>
              <a:tblGrid>
                <a:gridCol w="4301817">
                  <a:extLst>
                    <a:ext uri="{9D8B030D-6E8A-4147-A177-3AD203B41FA5}">
                      <a16:colId xmlns:a16="http://schemas.microsoft.com/office/drawing/2014/main" val="3663879628"/>
                    </a:ext>
                  </a:extLst>
                </a:gridCol>
                <a:gridCol w="715291">
                  <a:extLst>
                    <a:ext uri="{9D8B030D-6E8A-4147-A177-3AD203B41FA5}">
                      <a16:colId xmlns:a16="http://schemas.microsoft.com/office/drawing/2014/main" val="3724629928"/>
                    </a:ext>
                  </a:extLst>
                </a:gridCol>
                <a:gridCol w="745513">
                  <a:extLst>
                    <a:ext uri="{9D8B030D-6E8A-4147-A177-3AD203B41FA5}">
                      <a16:colId xmlns:a16="http://schemas.microsoft.com/office/drawing/2014/main" val="3016963189"/>
                    </a:ext>
                  </a:extLst>
                </a:gridCol>
                <a:gridCol w="715291">
                  <a:extLst>
                    <a:ext uri="{9D8B030D-6E8A-4147-A177-3AD203B41FA5}">
                      <a16:colId xmlns:a16="http://schemas.microsoft.com/office/drawing/2014/main" val="1472492161"/>
                    </a:ext>
                  </a:extLst>
                </a:gridCol>
                <a:gridCol w="695142">
                  <a:extLst>
                    <a:ext uri="{9D8B030D-6E8A-4147-A177-3AD203B41FA5}">
                      <a16:colId xmlns:a16="http://schemas.microsoft.com/office/drawing/2014/main" val="3713561580"/>
                    </a:ext>
                  </a:extLst>
                </a:gridCol>
                <a:gridCol w="1611922">
                  <a:extLst>
                    <a:ext uri="{9D8B030D-6E8A-4147-A177-3AD203B41FA5}">
                      <a16:colId xmlns:a16="http://schemas.microsoft.com/office/drawing/2014/main" val="1041100216"/>
                    </a:ext>
                  </a:extLst>
                </a:gridCol>
              </a:tblGrid>
              <a:tr h="293908">
                <a:tc>
                  <a:txBody>
                    <a:bodyPr/>
                    <a:lstStyle/>
                    <a:p>
                      <a:pPr algn="l" fontAlgn="ctr"/>
                      <a:r>
                        <a:rPr lang="ru-RU" sz="900" b="0" i="0" u="none" strike="noStrike">
                          <a:effectLst/>
                          <a:latin typeface="Times New Roman" panose="02020603050405020304" pitchFamily="18" charset="0"/>
                        </a:rPr>
                        <a:t> Количество замененных неэнергоэффективных светильников наружного освещения</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48795792"/>
                  </a:ext>
                </a:extLst>
              </a:tr>
              <a:tr h="148716">
                <a:tc>
                  <a:txBody>
                    <a:bodyPr/>
                    <a:lstStyle/>
                    <a:p>
                      <a:pPr algn="l" fontAlgn="ctr"/>
                      <a:r>
                        <a:rPr lang="ru-RU" sz="900" b="0" i="0" u="none" strike="noStrike">
                          <a:effectLst/>
                          <a:latin typeface="Times New Roman" panose="02020603050405020304" pitchFamily="18" charset="0"/>
                        </a:rPr>
                        <a:t>Замена детских игровых площадок (МБУ/МАУ)</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442567468"/>
                  </a:ext>
                </a:extLst>
              </a:tr>
              <a:tr h="148716">
                <a:tc>
                  <a:txBody>
                    <a:bodyPr/>
                    <a:lstStyle/>
                    <a:p>
                      <a:pPr algn="l" fontAlgn="ctr"/>
                      <a:r>
                        <a:rPr lang="ru-RU" sz="900" b="0" i="0" u="none" strike="noStrike">
                          <a:effectLst/>
                          <a:latin typeface="Times New Roman" panose="02020603050405020304" pitchFamily="18" charset="0"/>
                        </a:rPr>
                        <a:t>Содержание территорий общего пользования</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1 034 591,80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1 034 591,80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62879368"/>
                  </a:ext>
                </a:extLst>
              </a:tr>
              <a:tr h="881723">
                <a:tc>
                  <a:txBody>
                    <a:bodyPr/>
                    <a:lstStyle/>
                    <a:p>
                      <a:pPr algn="l" fontAlgn="ctr"/>
                      <a:r>
                        <a:rPr lang="ru-RU" sz="900" b="0" i="0" u="none" strike="noStrike" dirty="0">
                          <a:effectLst/>
                          <a:latin typeface="Times New Roman" panose="02020603050405020304" pitchFamily="18" charset="0"/>
                        </a:rPr>
                        <a:t> 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 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кв.м</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60 000,00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113 279,50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188,80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83143751"/>
                  </a:ext>
                </a:extLst>
              </a:tr>
              <a:tr h="587816">
                <a:tc>
                  <a:txBody>
                    <a:bodyPr/>
                    <a:lstStyle/>
                    <a:p>
                      <a:pPr algn="l" fontAlgn="ctr"/>
                      <a:r>
                        <a:rPr lang="ru-RU" sz="900" b="0" i="0" u="none" strike="noStrike">
                          <a:effectLst/>
                          <a:latin typeface="Times New Roman" panose="02020603050405020304" pitchFamily="18" charset="0"/>
                        </a:rPr>
                        <a:t>Количество благоустроенных с привлечением субсидии пешеходных коммуникаций с твердым (асфальтовым) покрытием Количество благоустроенных с привлечением субсидии пешеходных коммуникаций с твердым (асфальтовым) покрытием</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штука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86,00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31294501"/>
                  </a:ext>
                </a:extLst>
              </a:tr>
              <a:tr h="148716">
                <a:tc>
                  <a:txBody>
                    <a:bodyPr/>
                    <a:lstStyle/>
                    <a:p>
                      <a:pPr algn="l" fontAlgn="ctr"/>
                      <a:r>
                        <a:rPr lang="ru-RU" sz="900" b="0" i="0" u="none" strike="noStrike">
                          <a:effectLst/>
                          <a:latin typeface="Times New Roman" panose="02020603050405020304" pitchFamily="18" charset="0"/>
                        </a:rPr>
                        <a:t> Количество благоустроенных дворовых территорий</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Единица</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63250181"/>
                  </a:ext>
                </a:extLst>
              </a:tr>
              <a:tr h="297200">
                <a:tc>
                  <a:txBody>
                    <a:bodyPr/>
                    <a:lstStyle/>
                    <a:p>
                      <a:pPr algn="l" fontAlgn="t"/>
                      <a:r>
                        <a:rPr lang="ru-RU" sz="900" b="1" i="1" u="none" strike="noStrike">
                          <a:solidFill>
                            <a:srgbClr val="000000"/>
                          </a:solidFill>
                          <a:effectLst/>
                          <a:latin typeface="Times New Roman" panose="02020603050405020304" pitchFamily="18" charset="0"/>
                        </a:rPr>
                        <a:t>Подпрограмма 3. Создание условий для обеспечения комфортного проживания жителей в многоквартирных домах</a:t>
                      </a:r>
                    </a:p>
                  </a:txBody>
                  <a:tcPr marL="4788" marR="4788" marT="4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1730571"/>
                  </a:ext>
                </a:extLst>
              </a:tr>
              <a:tr h="293908">
                <a:tc>
                  <a:txBody>
                    <a:bodyPr/>
                    <a:lstStyle/>
                    <a:p>
                      <a:pPr algn="l" fontAlgn="ctr"/>
                      <a:r>
                        <a:rPr lang="ru-RU" sz="900" b="0" i="0" u="none" strike="noStrike">
                          <a:effectLst/>
                          <a:latin typeface="Times New Roman" panose="02020603050405020304" pitchFamily="18" charset="0"/>
                        </a:rPr>
                        <a:t>Количество МКД, в которых проведен капитальный ремонт в рамках региональной программы</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101</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46779372"/>
                  </a:ext>
                </a:extLst>
              </a:tr>
              <a:tr h="148716">
                <a:tc>
                  <a:txBody>
                    <a:bodyPr/>
                    <a:lstStyle/>
                    <a:p>
                      <a:pPr algn="l" fontAlgn="ctr"/>
                      <a:r>
                        <a:rPr lang="ru-RU" sz="900" b="0" i="0" u="none" strike="noStrike">
                          <a:effectLst/>
                          <a:latin typeface="Times New Roman" panose="02020603050405020304" pitchFamily="18" charset="0"/>
                        </a:rPr>
                        <a:t> Количество отремонтированных подъездов в МКД</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56</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56</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986015751"/>
                  </a:ext>
                </a:extLst>
              </a:tr>
              <a:tr h="153302">
                <a:tc>
                  <a:txBody>
                    <a:bodyPr/>
                    <a:lstStyle/>
                    <a:p>
                      <a:pPr algn="l" fontAlgn="t"/>
                      <a:r>
                        <a:rPr lang="ru-RU" sz="900" b="1" i="1" u="none" strike="noStrike">
                          <a:solidFill>
                            <a:srgbClr val="000000"/>
                          </a:solidFill>
                          <a:effectLst/>
                          <a:latin typeface="Times New Roman" panose="02020603050405020304" pitchFamily="18" charset="0"/>
                        </a:rPr>
                        <a:t>Подпрограмма 5. Обеспечивающая подпрограмма</a:t>
                      </a:r>
                    </a:p>
                  </a:txBody>
                  <a:tcPr marL="4788" marR="4788" marT="4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1"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2174816"/>
                  </a:ext>
                </a:extLst>
              </a:tr>
              <a:tr h="293908">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"Строительство объектов социальной инфраструктуры"</a:t>
                      </a:r>
                    </a:p>
                  </a:txBody>
                  <a:tcPr marL="4788" marR="4788" marT="4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613508487"/>
                  </a:ext>
                </a:extLst>
              </a:tr>
              <a:tr h="153302">
                <a:tc>
                  <a:txBody>
                    <a:bodyPr/>
                    <a:lstStyle/>
                    <a:p>
                      <a:pPr algn="l" fontAlgn="t"/>
                      <a:r>
                        <a:rPr lang="ru-RU" sz="900" b="1" i="1" u="none" strike="noStrike">
                          <a:solidFill>
                            <a:srgbClr val="000000"/>
                          </a:solidFill>
                          <a:effectLst/>
                          <a:latin typeface="Times New Roman" panose="02020603050405020304" pitchFamily="18" charset="0"/>
                        </a:rPr>
                        <a:t>Подпрограмма 3. Строительство (реконструкция) объектов образования</a:t>
                      </a:r>
                    </a:p>
                  </a:txBody>
                  <a:tcPr marL="4788" marR="4788" marT="47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3213004"/>
                  </a:ext>
                </a:extLst>
              </a:tr>
              <a:tr h="293908">
                <a:tc>
                  <a:txBody>
                    <a:bodyPr/>
                    <a:lstStyle/>
                    <a:p>
                      <a:pPr algn="l" fontAlgn="ctr"/>
                      <a:r>
                        <a:rPr lang="ru-RU" sz="900" b="0" i="0" u="none" strike="noStrike">
                          <a:effectLst/>
                          <a:latin typeface="Times New Roman" panose="02020603050405020304" pitchFamily="18" charset="0"/>
                        </a:rPr>
                        <a:t> Количество введенных в эксплуатацию объектов дошкольного образования за счет бюджетных средств</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27669810"/>
                  </a:ext>
                </a:extLst>
              </a:tr>
              <a:tr h="293908">
                <a:tc>
                  <a:txBody>
                    <a:bodyPr/>
                    <a:lstStyle/>
                    <a:p>
                      <a:pPr algn="l" fontAlgn="ctr"/>
                      <a:r>
                        <a:rPr lang="ru-RU" sz="900" b="0" i="0" u="none" strike="noStrike">
                          <a:effectLst/>
                          <a:latin typeface="Times New Roman" panose="02020603050405020304" pitchFamily="18" charset="0"/>
                        </a:rPr>
                        <a:t> Количество введенных в эксплуатацию объектов общего образования за счет бюджетных средств</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528377835"/>
                  </a:ext>
                </a:extLst>
              </a:tr>
              <a:tr h="441097">
                <a:tc>
                  <a:txBody>
                    <a:bodyPr/>
                    <a:lstStyle/>
                    <a:p>
                      <a:pPr algn="l" fontAlgn="ctr"/>
                      <a:r>
                        <a:rPr lang="ru-RU" sz="900" b="0" i="0" u="none" strike="noStrike">
                          <a:effectLst/>
                          <a:latin typeface="Times New Roman" panose="02020603050405020304" pitchFamily="18" charset="0"/>
                        </a:rPr>
                        <a:t>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142843292"/>
                  </a:ext>
                </a:extLst>
              </a:tr>
              <a:tr h="982347">
                <a:tc>
                  <a:txBody>
                    <a:bodyPr/>
                    <a:lstStyle/>
                    <a:p>
                      <a:pPr algn="l" fontAlgn="ctr"/>
                      <a:r>
                        <a:rPr lang="ru-RU" sz="900" b="0" i="0" u="none" strike="noStrike">
                          <a:effectLst/>
                          <a:latin typeface="Times New Roman" panose="02020603050405020304" pitchFamily="18" charset="0"/>
                        </a:rPr>
                        <a:t>Количество введенных в эксплуатацию объектов дошкольного образования за счет внебюджетных источников</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66,67</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ru-RU" sz="900" b="0" i="0" u="none" strike="noStrike">
                          <a:solidFill>
                            <a:srgbClr val="000000"/>
                          </a:solidFill>
                          <a:effectLst/>
                          <a:latin typeface="Times New Roman" panose="02020603050405020304" pitchFamily="18" charset="0"/>
                        </a:rPr>
                        <a:t>В соответствии с инвестиционным соглашением от 01.04.2016 (в ред. Дополнительного соглашения от 10.06.22 № 126-ДА-22) срок ввода в эксплуатацию объекта ДОУ 220 мест в ЖК "Столичный" 1 квартал 2023</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53147134"/>
                  </a:ext>
                </a:extLst>
              </a:tr>
              <a:tr h="293908">
                <a:tc>
                  <a:txBody>
                    <a:bodyPr/>
                    <a:lstStyle/>
                    <a:p>
                      <a:pPr algn="l" fontAlgn="ctr"/>
                      <a:r>
                        <a:rPr lang="ru-RU" sz="900" b="0" i="0" u="none" strike="noStrike">
                          <a:effectLst/>
                          <a:latin typeface="Times New Roman" panose="02020603050405020304" pitchFamily="18" charset="0"/>
                        </a:rPr>
                        <a:t>Количество введенных в эксплуатацию объектов общего образования за счет внебюджетных источников</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2</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3</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150,00</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51197816"/>
                  </a:ext>
                </a:extLst>
              </a:tr>
              <a:tr h="291043">
                <a:tc>
                  <a:txBody>
                    <a:bodyPr/>
                    <a:lstStyle/>
                    <a:p>
                      <a:pPr algn="l" fontAlgn="ctr"/>
                      <a:r>
                        <a:rPr lang="ru-RU" sz="900" b="0" i="0" u="none" strike="noStrike">
                          <a:effectLst/>
                          <a:latin typeface="Times New Roman" panose="02020603050405020304" pitchFamily="18" charset="0"/>
                        </a:rPr>
                        <a:t>Количество введенных в эксплуатацию объектов дошкольного образования с ясельными группами</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788" marR="4788" marT="47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01699227"/>
                  </a:ext>
                </a:extLst>
              </a:tr>
            </a:tbl>
          </a:graphicData>
        </a:graphic>
      </p:graphicFrame>
    </p:spTree>
    <p:extLst>
      <p:ext uri="{BB962C8B-B14F-4D97-AF65-F5344CB8AC3E}">
        <p14:creationId xmlns:p14="http://schemas.microsoft.com/office/powerpoint/2010/main" val="770004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E7D3DBAA-827E-441E-AE90-5120782B79E6}"/>
              </a:ext>
            </a:extLst>
          </p:cNvPr>
          <p:cNvGraphicFramePr>
            <a:graphicFrameLocks noGrp="1"/>
          </p:cNvGraphicFramePr>
          <p:nvPr>
            <p:extLst>
              <p:ext uri="{D42A27DB-BD31-4B8C-83A1-F6EECF244321}">
                <p14:modId xmlns:p14="http://schemas.microsoft.com/office/powerpoint/2010/main" val="2489500195"/>
              </p:ext>
            </p:extLst>
          </p:nvPr>
        </p:nvGraphicFramePr>
        <p:xfrm>
          <a:off x="179512" y="523220"/>
          <a:ext cx="8784975" cy="6218145"/>
        </p:xfrm>
        <a:graphic>
          <a:graphicData uri="http://schemas.openxmlformats.org/drawingml/2006/table">
            <a:tbl>
              <a:tblPr/>
              <a:tblGrid>
                <a:gridCol w="4301817">
                  <a:extLst>
                    <a:ext uri="{9D8B030D-6E8A-4147-A177-3AD203B41FA5}">
                      <a16:colId xmlns:a16="http://schemas.microsoft.com/office/drawing/2014/main" val="1538462582"/>
                    </a:ext>
                  </a:extLst>
                </a:gridCol>
                <a:gridCol w="715290">
                  <a:extLst>
                    <a:ext uri="{9D8B030D-6E8A-4147-A177-3AD203B41FA5}">
                      <a16:colId xmlns:a16="http://schemas.microsoft.com/office/drawing/2014/main" val="1944334317"/>
                    </a:ext>
                  </a:extLst>
                </a:gridCol>
                <a:gridCol w="745514">
                  <a:extLst>
                    <a:ext uri="{9D8B030D-6E8A-4147-A177-3AD203B41FA5}">
                      <a16:colId xmlns:a16="http://schemas.microsoft.com/office/drawing/2014/main" val="1772352622"/>
                    </a:ext>
                  </a:extLst>
                </a:gridCol>
                <a:gridCol w="715290">
                  <a:extLst>
                    <a:ext uri="{9D8B030D-6E8A-4147-A177-3AD203B41FA5}">
                      <a16:colId xmlns:a16="http://schemas.microsoft.com/office/drawing/2014/main" val="4167361760"/>
                    </a:ext>
                  </a:extLst>
                </a:gridCol>
                <a:gridCol w="695142">
                  <a:extLst>
                    <a:ext uri="{9D8B030D-6E8A-4147-A177-3AD203B41FA5}">
                      <a16:colId xmlns:a16="http://schemas.microsoft.com/office/drawing/2014/main" val="4110034788"/>
                    </a:ext>
                  </a:extLst>
                </a:gridCol>
                <a:gridCol w="1611922">
                  <a:extLst>
                    <a:ext uri="{9D8B030D-6E8A-4147-A177-3AD203B41FA5}">
                      <a16:colId xmlns:a16="http://schemas.microsoft.com/office/drawing/2014/main" val="1603694426"/>
                    </a:ext>
                  </a:extLst>
                </a:gridCol>
              </a:tblGrid>
              <a:tr h="292103">
                <a:tc>
                  <a:txBody>
                    <a:bodyPr/>
                    <a:lstStyle/>
                    <a:p>
                      <a:pPr algn="l" fontAlgn="t"/>
                      <a:r>
                        <a:rPr lang="ru-RU" sz="900" b="1" i="1" u="none" strike="noStrike">
                          <a:solidFill>
                            <a:srgbClr val="000000"/>
                          </a:solidFill>
                          <a:effectLst/>
                          <a:latin typeface="Times New Roman" panose="02020603050405020304" pitchFamily="18" charset="0"/>
                        </a:rPr>
                        <a:t>Подпрограмма 5. Строительство (реконструкция) объектов физической культуры и спорта</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869456"/>
                  </a:ext>
                </a:extLst>
              </a:tr>
              <a:tr h="149345">
                <a:tc>
                  <a:txBody>
                    <a:bodyPr/>
                    <a:lstStyle/>
                    <a:p>
                      <a:pPr algn="l" fontAlgn="ctr"/>
                      <a:r>
                        <a:rPr lang="ru-RU" sz="900" b="0" i="0" u="none" strike="noStrike">
                          <a:effectLst/>
                          <a:latin typeface="Times New Roman" panose="02020603050405020304" pitchFamily="18" charset="0"/>
                        </a:rPr>
                        <a:t> Количество введенных в эксплуатацию объектов физических культуры и спорта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412018098"/>
                  </a:ext>
                </a:extLst>
              </a:tr>
              <a:tr h="292103">
                <a:tc>
                  <a:txBody>
                    <a:bodyPr/>
                    <a:lstStyle/>
                    <a:p>
                      <a:pPr algn="l" fontAlgn="t"/>
                      <a:r>
                        <a:rPr lang="ru-RU" sz="900" b="1" i="1" u="none" strike="noStrike">
                          <a:solidFill>
                            <a:srgbClr val="000000"/>
                          </a:solidFill>
                          <a:effectLst/>
                          <a:latin typeface="Times New Roman" panose="02020603050405020304" pitchFamily="18" charset="0"/>
                        </a:rPr>
                        <a:t>Подпрограмма 6. Строительство (реконструкция) объектов административно-общественного и жилого назначения</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20734"/>
                  </a:ext>
                </a:extLst>
              </a:tr>
              <a:tr h="292103">
                <a:tc>
                  <a:txBody>
                    <a:bodyPr/>
                    <a:lstStyle/>
                    <a:p>
                      <a:pPr algn="l" fontAlgn="ctr"/>
                      <a:r>
                        <a:rPr lang="ru-RU" sz="900" b="0" i="0" u="none" strike="noStrike">
                          <a:effectLst/>
                          <a:latin typeface="Times New Roman" panose="02020603050405020304" pitchFamily="18" charset="0"/>
                        </a:rPr>
                        <a:t> Количество введенных в эксплуатацию объектов административного назначения</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единиц</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1"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1"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1"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60190343"/>
                  </a:ext>
                </a:extLst>
              </a:tr>
              <a:tr h="303017">
                <a:tc>
                  <a:txBody>
                    <a:bodyPr/>
                    <a:lstStyle/>
                    <a:p>
                      <a:pPr algn="l" fontAlgn="t"/>
                      <a:r>
                        <a:rPr lang="ru-RU" sz="900" b="1" i="0" u="none" strike="noStrike">
                          <a:solidFill>
                            <a:srgbClr val="000000"/>
                          </a:solidFill>
                          <a:effectLst/>
                          <a:latin typeface="Times New Roman" panose="02020603050405020304" pitchFamily="18" charset="0"/>
                        </a:rPr>
                        <a:t>Муниципальная программа "Переселение граждан из аварийного жилищного фонда"</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4764439"/>
                  </a:ext>
                </a:extLst>
              </a:tr>
              <a:tr h="316107">
                <a:tc>
                  <a:txBody>
                    <a:bodyPr/>
                    <a:lstStyle/>
                    <a:p>
                      <a:pPr algn="l" fontAlgn="t"/>
                      <a:r>
                        <a:rPr lang="ru-RU" sz="900" b="1" i="1" u="none" strike="noStrike">
                          <a:solidFill>
                            <a:srgbClr val="000000"/>
                          </a:solidFill>
                          <a:effectLst/>
                          <a:latin typeface="Times New Roman" panose="02020603050405020304" pitchFamily="18" charset="0"/>
                        </a:rPr>
                        <a:t>Подпрограмма 1. Подпрограмма 1 «Обеспечение устойчивого сокращения непригодного для проживания жилищного фонда»</a:t>
                      </a: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5659534"/>
                  </a:ext>
                </a:extLst>
              </a:tr>
              <a:tr h="151751">
                <a:tc>
                  <a:txBody>
                    <a:bodyPr/>
                    <a:lstStyle/>
                    <a:p>
                      <a:pPr algn="l" fontAlgn="ctr"/>
                      <a:r>
                        <a:rPr lang="ru-RU" sz="900" b="0" i="0" u="none" strike="noStrike">
                          <a:effectLst/>
                          <a:latin typeface="Times New Roman" panose="02020603050405020304" pitchFamily="18" charset="0"/>
                        </a:rPr>
                        <a:t>Количество квадратных метров расселенного аварийного жилищного фонда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06877465"/>
                  </a:ext>
                </a:extLst>
              </a:tr>
              <a:tr h="151751">
                <a:tc>
                  <a:txBody>
                    <a:bodyPr/>
                    <a:lstStyle/>
                    <a:p>
                      <a:pPr algn="l" fontAlgn="ctr"/>
                      <a:r>
                        <a:rPr lang="ru-RU" sz="900" b="0" i="0" u="none" strike="noStrike">
                          <a:effectLst/>
                          <a:latin typeface="Times New Roman" panose="02020603050405020304" pitchFamily="18" charset="0"/>
                        </a:rPr>
                        <a:t>Количество граждан, расселенных из аварийного жилищного фонда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54554654"/>
                  </a:ext>
                </a:extLst>
              </a:tr>
              <a:tr h="303017">
                <a:tc>
                  <a:txBody>
                    <a:bodyPr/>
                    <a:lstStyle/>
                    <a:p>
                      <a:pPr algn="l" fontAlgn="ctr"/>
                      <a:r>
                        <a:rPr lang="ru-RU" sz="900" b="0" i="0" u="none" strike="noStrike">
                          <a:effectLst/>
                          <a:latin typeface="Times New Roman" panose="02020603050405020304" pitchFamily="18" charset="0"/>
                        </a:rPr>
                        <a:t>Общая площадь аварийного фонда, подлежащая расселению до 01.09.2025, в том числе</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14346161"/>
                  </a:ext>
                </a:extLst>
              </a:tr>
              <a:tr h="303017">
                <a:tc>
                  <a:txBody>
                    <a:bodyPr/>
                    <a:lstStyle/>
                    <a:p>
                      <a:pPr algn="l" fontAlgn="ctr"/>
                      <a:r>
                        <a:rPr lang="ru-RU" sz="900" b="0" i="0" u="none" strike="noStrike">
                          <a:effectLst/>
                          <a:latin typeface="Times New Roman" panose="02020603050405020304" pitchFamily="18" charset="0"/>
                        </a:rPr>
                        <a:t>Количество квадратных метров расселенного аварийного жилищного фонда за счет средств консолидированного бюджета</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834324517"/>
                  </a:ext>
                </a:extLst>
              </a:tr>
              <a:tr h="632699">
                <a:tc>
                  <a:txBody>
                    <a:bodyPr/>
                    <a:lstStyle/>
                    <a:p>
                      <a:pPr algn="l" fontAlgn="t"/>
                      <a:r>
                        <a:rPr lang="ru-RU" sz="900" b="1" i="1" u="none" strike="noStrike" dirty="0">
                          <a:solidFill>
                            <a:srgbClr val="000000"/>
                          </a:solidFill>
                          <a:effectLst/>
                          <a:latin typeface="Times New Roman" panose="02020603050405020304" pitchFamily="18" charset="0"/>
                        </a:rPr>
                        <a:t>Подпрограмма 2. Подпрограмма 2 «Обеспечение мероприятий по переселению граждан из аварийного жилищного фонда </a:t>
                      </a:r>
                      <a:br>
                        <a:rPr lang="ru-RU" sz="900" b="1" i="1" u="none" strike="noStrike" dirty="0">
                          <a:solidFill>
                            <a:srgbClr val="000000"/>
                          </a:solidFill>
                          <a:effectLst/>
                          <a:latin typeface="Times New Roman" panose="02020603050405020304" pitchFamily="18" charset="0"/>
                        </a:rPr>
                      </a:br>
                      <a:r>
                        <a:rPr lang="ru-RU" sz="900" b="1" i="1" u="none" strike="noStrike" dirty="0">
                          <a:solidFill>
                            <a:srgbClr val="000000"/>
                          </a:solidFill>
                          <a:effectLst/>
                          <a:latin typeface="Times New Roman" panose="02020603050405020304" pitchFamily="18" charset="0"/>
                        </a:rPr>
                        <a:t> в Московской области»</a:t>
                      </a:r>
                      <a:br>
                        <a:rPr lang="ru-RU" sz="900" b="1" i="1" u="none" strike="noStrike" dirty="0">
                          <a:solidFill>
                            <a:srgbClr val="000000"/>
                          </a:solidFill>
                          <a:effectLst/>
                          <a:latin typeface="Times New Roman" panose="02020603050405020304" pitchFamily="18" charset="0"/>
                        </a:rPr>
                      </a:br>
                      <a:endParaRPr lang="ru-RU" sz="900" b="1" i="1" u="none" strike="noStrike" dirty="0">
                        <a:solidFill>
                          <a:srgbClr val="000000"/>
                        </a:solidFill>
                        <a:effectLst/>
                        <a:latin typeface="Times New Roman" panose="02020603050405020304" pitchFamily="18" charset="0"/>
                      </a:endParaRPr>
                    </a:p>
                  </a:txBody>
                  <a:tcPr marL="4922" marR="4922" marT="49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5918837"/>
                  </a:ext>
                </a:extLst>
              </a:tr>
              <a:tr h="303017">
                <a:tc>
                  <a:txBody>
                    <a:bodyPr/>
                    <a:lstStyle/>
                    <a:p>
                      <a:pPr algn="l" fontAlgn="ctr"/>
                      <a:r>
                        <a:rPr lang="ru-RU" sz="900" b="0" i="0" u="none" strike="noStrike">
                          <a:effectLst/>
                          <a:latin typeface="Times New Roman" panose="02020603050405020304" pitchFamily="18" charset="0"/>
                        </a:rPr>
                        <a:t>Количество квадратных метров расселенного аварийного жилищного фонда за счет внебюджетных источников</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17895111"/>
                  </a:ext>
                </a:extLst>
              </a:tr>
              <a:tr h="303017">
                <a:tc>
                  <a:txBody>
                    <a:bodyPr/>
                    <a:lstStyle/>
                    <a:p>
                      <a:pPr algn="l" fontAlgn="ctr"/>
                      <a:r>
                        <a:rPr lang="ru-RU" sz="900" b="0" i="0" u="none" strike="noStrike">
                          <a:effectLst/>
                          <a:latin typeface="Times New Roman" panose="02020603050405020304" pitchFamily="18" charset="0"/>
                        </a:rPr>
                        <a:t>Количество граждан, расселенных из аварийного жилищного фонда за счет внебюджетных источников</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44942380"/>
                  </a:ext>
                </a:extLst>
              </a:tr>
              <a:tr h="303017">
                <a:tc>
                  <a:txBody>
                    <a:bodyPr/>
                    <a:lstStyle/>
                    <a:p>
                      <a:pPr algn="l" fontAlgn="ctr"/>
                      <a:r>
                        <a:rPr lang="ru-RU" sz="900" b="0" i="0" u="none" strike="noStrike">
                          <a:effectLst/>
                          <a:latin typeface="Times New Roman" panose="02020603050405020304" pitchFamily="18" charset="0"/>
                        </a:rPr>
                        <a:t>Количество квадратных метров расселенного аварийного жилищного фонда за счет муниципальных программ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058022098"/>
                  </a:ext>
                </a:extLst>
              </a:tr>
              <a:tr h="303017">
                <a:tc>
                  <a:txBody>
                    <a:bodyPr/>
                    <a:lstStyle/>
                    <a:p>
                      <a:pPr algn="l" fontAlgn="ctr"/>
                      <a:r>
                        <a:rPr lang="ru-RU" sz="900" b="0" i="0" u="none" strike="noStrike">
                          <a:effectLst/>
                          <a:latin typeface="Times New Roman" panose="02020603050405020304" pitchFamily="18" charset="0"/>
                        </a:rPr>
                        <a:t>Количество граждан, расселенных из аварийного жилищного фонда за счет муниципальных программ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48269571"/>
                  </a:ext>
                </a:extLst>
              </a:tr>
              <a:tr h="454766">
                <a:tc>
                  <a:txBody>
                    <a:bodyPr/>
                    <a:lstStyle/>
                    <a:p>
                      <a:pPr algn="l" fontAlgn="ctr"/>
                      <a:r>
                        <a:rPr lang="ru-RU" sz="900" b="0" i="0" u="none" strike="noStrike">
                          <a:effectLst/>
                          <a:latin typeface="Times New Roman" panose="02020603050405020304" pitchFamily="18" charset="0"/>
                        </a:rPr>
                        <a:t>Количество квадратных метров непригодного для проживания жилищного фонда, признанного аварийными до 01.01.2017 года, расселенного по Подпрограмме 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36904919"/>
                  </a:ext>
                </a:extLst>
              </a:tr>
              <a:tr h="454766">
                <a:tc>
                  <a:txBody>
                    <a:bodyPr/>
                    <a:lstStyle/>
                    <a:p>
                      <a:pPr algn="l" fontAlgn="ctr"/>
                      <a:r>
                        <a:rPr lang="ru-RU" sz="900" b="0" i="0" u="none" strike="noStrike">
                          <a:effectLst/>
                          <a:latin typeface="Times New Roman" panose="02020603050405020304" pitchFamily="18" charset="0"/>
                        </a:rPr>
                        <a:t>Количество граждан, расселенных из непригодного для проживания жилищного фонда, признанного аварийными до 01.01.2017 года, расселенного по Подпрограмме 2</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8062966"/>
                  </a:ext>
                </a:extLst>
              </a:tr>
              <a:tr h="454766">
                <a:tc>
                  <a:txBody>
                    <a:bodyPr/>
                    <a:lstStyle/>
                    <a:p>
                      <a:pPr algn="l" fontAlgn="ctr"/>
                      <a:r>
                        <a:rPr lang="ru-RU" sz="900" b="0" i="0" u="none" strike="noStrike">
                          <a:effectLst/>
                          <a:latin typeface="Times New Roman" panose="02020603050405020304" pitchFamily="18" charset="0"/>
                        </a:rPr>
                        <a:t>Количество квадратных метров непригодного для проживания жилищного фонда, признанного аварийными до 01.01.2017 года, расселенного по адресной программе</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68645418"/>
                  </a:ext>
                </a:extLst>
              </a:tr>
              <a:tr h="454766">
                <a:tc>
                  <a:txBody>
                    <a:bodyPr/>
                    <a:lstStyle/>
                    <a:p>
                      <a:pPr algn="l" fontAlgn="ctr"/>
                      <a:r>
                        <a:rPr lang="ru-RU" sz="900" b="0" i="0" u="none" strike="noStrike">
                          <a:effectLst/>
                          <a:latin typeface="Times New Roman" panose="02020603050405020304" pitchFamily="18" charset="0"/>
                        </a:rPr>
                        <a:t>Количество граждан, расселенных из непригодного для проживания жилищного фонда, признанного аварийными до 01.01.2017 года, расселенного по адресной программе</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solidFill>
                            <a:srgbClr val="000000"/>
                          </a:solidFill>
                          <a:effectLst/>
                          <a:latin typeface="Times New Roman" panose="02020603050405020304" pitchFamily="18" charset="0"/>
                        </a:rPr>
                        <a:t> </a:t>
                      </a:r>
                    </a:p>
                  </a:txBody>
                  <a:tcPr marL="4922" marR="4922" marT="4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890229714"/>
                  </a:ext>
                </a:extLst>
              </a:tr>
            </a:tbl>
          </a:graphicData>
        </a:graphic>
      </p:graphicFrame>
    </p:spTree>
    <p:extLst>
      <p:ext uri="{BB962C8B-B14F-4D97-AF65-F5344CB8AC3E}">
        <p14:creationId xmlns:p14="http://schemas.microsoft.com/office/powerpoint/2010/main" val="2176393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0"/>
            <a:ext cx="8496944" cy="523220"/>
          </a:xfrm>
          <a:prstGeom prst="rect">
            <a:avLst/>
          </a:prstGeom>
          <a:noFill/>
        </p:spPr>
        <p:txBody>
          <a:bodyPr wrap="square" rtlCol="0">
            <a:spAutoFit/>
          </a:bodyPr>
          <a:lstStyle/>
          <a:p>
            <a:pPr algn="ctr"/>
            <a:r>
              <a:rPr lang="ru-RU" sz="1400" b="1" dirty="0">
                <a:solidFill>
                  <a:srgbClr val="003399"/>
                </a:solidFill>
              </a:rPr>
              <a:t>Информация о расходах бюджета в разрезе муниципальных программ с указанием достигнутых и плановых целевых показателей программ с объяснением причин их невыполнения за 2022г.</a:t>
            </a:r>
          </a:p>
        </p:txBody>
      </p:sp>
      <p:graphicFrame>
        <p:nvGraphicFramePr>
          <p:cNvPr id="3" name="Таблица 2">
            <a:extLst>
              <a:ext uri="{FF2B5EF4-FFF2-40B4-BE49-F238E27FC236}">
                <a16:creationId xmlns:a16="http://schemas.microsoft.com/office/drawing/2014/main" id="{59BA48F6-58C6-48AE-919D-125F5166C670}"/>
              </a:ext>
            </a:extLst>
          </p:cNvPr>
          <p:cNvGraphicFramePr>
            <a:graphicFrameLocks noGrp="1"/>
          </p:cNvGraphicFramePr>
          <p:nvPr>
            <p:extLst>
              <p:ext uri="{D42A27DB-BD31-4B8C-83A1-F6EECF244321}">
                <p14:modId xmlns:p14="http://schemas.microsoft.com/office/powerpoint/2010/main" val="760920670"/>
              </p:ext>
            </p:extLst>
          </p:nvPr>
        </p:nvGraphicFramePr>
        <p:xfrm>
          <a:off x="179513" y="523220"/>
          <a:ext cx="8784975" cy="6146142"/>
        </p:xfrm>
        <a:graphic>
          <a:graphicData uri="http://schemas.openxmlformats.org/drawingml/2006/table">
            <a:tbl>
              <a:tblPr/>
              <a:tblGrid>
                <a:gridCol w="4301817">
                  <a:extLst>
                    <a:ext uri="{9D8B030D-6E8A-4147-A177-3AD203B41FA5}">
                      <a16:colId xmlns:a16="http://schemas.microsoft.com/office/drawing/2014/main" val="3778589217"/>
                    </a:ext>
                  </a:extLst>
                </a:gridCol>
                <a:gridCol w="715290">
                  <a:extLst>
                    <a:ext uri="{9D8B030D-6E8A-4147-A177-3AD203B41FA5}">
                      <a16:colId xmlns:a16="http://schemas.microsoft.com/office/drawing/2014/main" val="1125538674"/>
                    </a:ext>
                  </a:extLst>
                </a:gridCol>
                <a:gridCol w="745514">
                  <a:extLst>
                    <a:ext uri="{9D8B030D-6E8A-4147-A177-3AD203B41FA5}">
                      <a16:colId xmlns:a16="http://schemas.microsoft.com/office/drawing/2014/main" val="3585912972"/>
                    </a:ext>
                  </a:extLst>
                </a:gridCol>
                <a:gridCol w="715290">
                  <a:extLst>
                    <a:ext uri="{9D8B030D-6E8A-4147-A177-3AD203B41FA5}">
                      <a16:colId xmlns:a16="http://schemas.microsoft.com/office/drawing/2014/main" val="197874540"/>
                    </a:ext>
                  </a:extLst>
                </a:gridCol>
                <a:gridCol w="695142">
                  <a:extLst>
                    <a:ext uri="{9D8B030D-6E8A-4147-A177-3AD203B41FA5}">
                      <a16:colId xmlns:a16="http://schemas.microsoft.com/office/drawing/2014/main" val="4245354587"/>
                    </a:ext>
                  </a:extLst>
                </a:gridCol>
                <a:gridCol w="1611922">
                  <a:extLst>
                    <a:ext uri="{9D8B030D-6E8A-4147-A177-3AD203B41FA5}">
                      <a16:colId xmlns:a16="http://schemas.microsoft.com/office/drawing/2014/main" val="238015946"/>
                    </a:ext>
                  </a:extLst>
                </a:gridCol>
              </a:tblGrid>
              <a:tr h="735667">
                <a:tc>
                  <a:txBody>
                    <a:bodyPr/>
                    <a:lstStyle/>
                    <a:p>
                      <a:pPr algn="l" fontAlgn="ctr"/>
                      <a:r>
                        <a:rPr lang="ru-RU" sz="900" b="0" i="0" u="none" strike="noStrike">
                          <a:effectLst/>
                          <a:latin typeface="Times New Roman" panose="02020603050405020304" pitchFamily="18" charset="0"/>
                        </a:rPr>
                        <a:t>Количество квадратных метров непригодного для проживания жилищного фонда, признанного аварийными после 01.01.2017 года, расселенного по Подпрограмме 2</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0,0845</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0,0845</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100,00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217935262"/>
                  </a:ext>
                </a:extLst>
              </a:tr>
              <a:tr h="735667">
                <a:tc>
                  <a:txBody>
                    <a:bodyPr/>
                    <a:lstStyle/>
                    <a:p>
                      <a:pPr algn="l" fontAlgn="ctr"/>
                      <a:r>
                        <a:rPr lang="ru-RU" sz="900" b="0" i="0" u="none" strike="noStrike">
                          <a:effectLst/>
                          <a:latin typeface="Times New Roman" panose="02020603050405020304" pitchFamily="18" charset="0"/>
                        </a:rPr>
                        <a:t>Количество граждан, расселенных из непригодного для проживания жилищного фонда, признанного аварийными после 01.01.2017 года, расселенного по Подпрограмме 2</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255659622"/>
                  </a:ext>
                </a:extLst>
              </a:tr>
              <a:tr h="226623">
                <a:tc>
                  <a:txBody>
                    <a:bodyPr/>
                    <a:lstStyle/>
                    <a:p>
                      <a:pPr algn="l" fontAlgn="ctr"/>
                      <a:r>
                        <a:rPr lang="ru-RU" sz="900" b="0" i="0" u="none" strike="noStrike">
                          <a:effectLst/>
                          <a:latin typeface="Times New Roman" panose="02020603050405020304" pitchFamily="18" charset="0"/>
                        </a:rPr>
                        <a:t>Количество переселенных жителей из аварийного жилищного фонда</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37139142"/>
                  </a:ext>
                </a:extLst>
              </a:tr>
              <a:tr h="245484">
                <a:tc>
                  <a:txBody>
                    <a:bodyPr/>
                    <a:lstStyle/>
                    <a:p>
                      <a:pPr algn="l" fontAlgn="ctr"/>
                      <a:r>
                        <a:rPr lang="ru-RU" sz="900" b="0" i="0" u="none" strike="noStrike">
                          <a:effectLst/>
                          <a:latin typeface="Times New Roman" panose="02020603050405020304" pitchFamily="18" charset="0"/>
                        </a:rPr>
                        <a:t>Количество граждан, переселенных из аварийного жилищного фонда</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26005799"/>
                  </a:ext>
                </a:extLst>
              </a:tr>
              <a:tr h="1023503">
                <a:tc>
                  <a:txBody>
                    <a:bodyPr/>
                    <a:lstStyle/>
                    <a:p>
                      <a:pPr algn="l" fontAlgn="t"/>
                      <a:r>
                        <a:rPr lang="ru-RU" sz="900" b="1" i="1" u="none" strike="noStrike">
                          <a:solidFill>
                            <a:srgbClr val="000000"/>
                          </a:solidFill>
                          <a:effectLst/>
                          <a:latin typeface="Times New Roman" panose="02020603050405020304" pitchFamily="18" charset="0"/>
                        </a:rPr>
                        <a:t>Подпрограмма 3.  «Обеспечение мероприятий по завершению адресной программы "Переселение граждан из аварийного жилищного фонда </a:t>
                      </a:r>
                      <a:br>
                        <a:rPr lang="ru-RU" sz="900" b="1" i="1" u="none" strike="noStrike">
                          <a:solidFill>
                            <a:srgbClr val="000000"/>
                          </a:solidFill>
                          <a:effectLst/>
                          <a:latin typeface="Times New Roman" panose="02020603050405020304" pitchFamily="18" charset="0"/>
                        </a:rPr>
                      </a:br>
                      <a:r>
                        <a:rPr lang="ru-RU" sz="900" b="1" i="1" u="none" strike="noStrike">
                          <a:solidFill>
                            <a:srgbClr val="000000"/>
                          </a:solidFill>
                          <a:effectLst/>
                          <a:latin typeface="Times New Roman" panose="02020603050405020304" pitchFamily="18" charset="0"/>
                        </a:rPr>
                        <a:t> в Московской области»</a:t>
                      </a:r>
                      <a:br>
                        <a:rPr lang="ru-RU" sz="900" b="1" i="1" u="none" strike="noStrike">
                          <a:solidFill>
                            <a:srgbClr val="000000"/>
                          </a:solidFill>
                          <a:effectLst/>
                          <a:latin typeface="Times New Roman" panose="02020603050405020304" pitchFamily="18" charset="0"/>
                        </a:rPr>
                      </a:br>
                      <a:endParaRPr lang="ru-RU" sz="900" b="1" i="1" u="none" strike="noStrike">
                        <a:solidFill>
                          <a:srgbClr val="000000"/>
                        </a:solidFill>
                        <a:effectLst/>
                        <a:latin typeface="Times New Roman" panose="02020603050405020304" pitchFamily="18" charset="0"/>
                      </a:endParaRPr>
                    </a:p>
                  </a:txBody>
                  <a:tcPr marL="6766" marR="6766" marT="67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274928"/>
                  </a:ext>
                </a:extLst>
              </a:tr>
              <a:tr h="735667">
                <a:tc>
                  <a:txBody>
                    <a:bodyPr/>
                    <a:lstStyle/>
                    <a:p>
                      <a:pPr algn="l" fontAlgn="ctr"/>
                      <a:r>
                        <a:rPr lang="ru-RU" sz="900" b="0" i="0" u="none" strike="noStrike">
                          <a:effectLst/>
                          <a:latin typeface="Times New Roman" panose="02020603050405020304" pitchFamily="18" charset="0"/>
                        </a:rPr>
                        <a:t>Количество квадратных метров непригодного для проживания жилищного фонда, признанного аварийными до 01.01.2017 года, расселенного по Подпрограмме 3</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324322126"/>
                  </a:ext>
                </a:extLst>
              </a:tr>
              <a:tr h="735667">
                <a:tc>
                  <a:txBody>
                    <a:bodyPr/>
                    <a:lstStyle/>
                    <a:p>
                      <a:pPr algn="l" fontAlgn="ctr"/>
                      <a:r>
                        <a:rPr lang="ru-RU" sz="900" b="0" i="0" u="none" strike="noStrike">
                          <a:effectLst/>
                          <a:latin typeface="Times New Roman" panose="02020603050405020304" pitchFamily="18" charset="0"/>
                        </a:rPr>
                        <a:t>Количество граждан, расселенных из непригодного для проживания жилищного фонда, признанного аварийными до 01.01.2017 года, расселенного по Подпрограмме 3</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712378081"/>
                  </a:ext>
                </a:extLst>
              </a:tr>
              <a:tr h="735667">
                <a:tc>
                  <a:txBody>
                    <a:bodyPr/>
                    <a:lstStyle/>
                    <a:p>
                      <a:pPr algn="l" fontAlgn="ctr"/>
                      <a:r>
                        <a:rPr lang="ru-RU" sz="900" b="0" i="0" u="none" strike="noStrike">
                          <a:effectLst/>
                          <a:latin typeface="Times New Roman" panose="02020603050405020304" pitchFamily="18" charset="0"/>
                        </a:rPr>
                        <a:t>Количество квадратных метров непригодного для проживания жилищного фонда, признанного аварийными после 01.01.2017 года, расселенного по Подпрограмме 3</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тыс.кв.м.</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285195770"/>
                  </a:ext>
                </a:extLst>
              </a:tr>
              <a:tr h="735667">
                <a:tc>
                  <a:txBody>
                    <a:bodyPr/>
                    <a:lstStyle/>
                    <a:p>
                      <a:pPr algn="l" fontAlgn="ctr"/>
                      <a:r>
                        <a:rPr lang="ru-RU" sz="900" b="0" i="0" u="none" strike="noStrike">
                          <a:effectLst/>
                          <a:latin typeface="Times New Roman" panose="02020603050405020304" pitchFamily="18" charset="0"/>
                        </a:rPr>
                        <a:t>Количество граждан, расселенных из непригодного для проживания жилищного фонда, признанного аварийными после 01.01.2017 года, расселенного по Подпрограмме 3</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тыс.человек</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0</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90187312"/>
                  </a:ext>
                </a:extLst>
              </a:tr>
              <a:tr h="236530">
                <a:tc>
                  <a:txBody>
                    <a:bodyPr/>
                    <a:lstStyle/>
                    <a:p>
                      <a:pPr algn="l" fontAlgn="b"/>
                      <a:r>
                        <a:rPr lang="ru-RU" sz="900" b="0" i="0" u="none" strike="noStrike">
                          <a:effectLst/>
                          <a:latin typeface="Times New Roman" panose="02020603050405020304" pitchFamily="18" charset="0"/>
                        </a:rPr>
                        <a:t> </a:t>
                      </a:r>
                    </a:p>
                  </a:txBody>
                  <a:tcPr marL="6766" marR="6766" marT="67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a:solidFill>
                            <a:srgbClr val="000000"/>
                          </a:solidFill>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r" fontAlgn="ctr"/>
                      <a:r>
                        <a:rPr lang="ru-RU" sz="900" b="0" i="0" u="none" strike="noStrike" dirty="0">
                          <a:effectLst/>
                          <a:latin typeface="Times New Roman" panose="02020603050405020304" pitchFamily="18" charset="0"/>
                        </a:rPr>
                        <a:t> </a:t>
                      </a:r>
                    </a:p>
                  </a:txBody>
                  <a:tcPr marL="6766" marR="6766" marT="67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46157785"/>
                  </a:ext>
                </a:extLst>
              </a:tr>
            </a:tbl>
          </a:graphicData>
        </a:graphic>
      </p:graphicFrame>
    </p:spTree>
    <p:extLst>
      <p:ext uri="{BB962C8B-B14F-4D97-AF65-F5344CB8AC3E}">
        <p14:creationId xmlns:p14="http://schemas.microsoft.com/office/powerpoint/2010/main" val="15568915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43406" y="1556686"/>
            <a:ext cx="4500594" cy="5301314"/>
          </a:xfrm>
          <a:prstGeom prst="rect">
            <a:avLst/>
          </a:prstGeom>
          <a:noFill/>
          <a:ln w="9525">
            <a:noFill/>
            <a:miter lim="800000"/>
            <a:headEnd/>
            <a:tailEnd/>
          </a:ln>
          <a:effectLst/>
        </p:spPr>
      </p:pic>
      <p:sp>
        <p:nvSpPr>
          <p:cNvPr id="1025" name="Rectangle 1"/>
          <p:cNvSpPr>
            <a:spLocks noChangeArrowheads="1"/>
          </p:cNvSpPr>
          <p:nvPr/>
        </p:nvSpPr>
        <p:spPr bwMode="auto">
          <a:xfrm>
            <a:off x="428564" y="214290"/>
            <a:ext cx="87154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dirty="0">
                <a:solidFill>
                  <a:srgbClr val="003399"/>
                </a:solidFill>
              </a:rPr>
              <a:t>КОНТАКТНАЯ ИНФОРМАЦИЯ</a:t>
            </a:r>
            <a:r>
              <a:rPr kumimoji="0" lang="ru-RU" sz="2000" b="0" i="0" u="none" strike="noStrike" cap="none" normalizeH="0" baseline="0" dirty="0">
                <a:ln>
                  <a:noFill/>
                </a:ln>
                <a:solidFill>
                  <a:srgbClr val="003399"/>
                </a:solidFill>
                <a:effectLst/>
                <a:latin typeface="Calibri" pitchFamily="34" charset="0"/>
                <a:ea typeface="Calibri" pitchFamily="34" charset="0"/>
                <a:cs typeface="Times New Roman" pitchFamily="18" charset="0"/>
              </a:rPr>
              <a:t>                                                        </a:t>
            </a:r>
            <a:endParaRPr kumimoji="0" lang="ru-RU" sz="1800" b="0" i="0" u="none" strike="noStrike" cap="none" normalizeH="0" baseline="0" dirty="0">
              <a:ln>
                <a:noFill/>
              </a:ln>
              <a:solidFill>
                <a:srgbClr val="003399"/>
              </a:solidFill>
              <a:effectLst/>
              <a:latin typeface="Arial" pitchFamily="34" charset="0"/>
            </a:endParaRPr>
          </a:p>
        </p:txBody>
      </p:sp>
      <p:pic>
        <p:nvPicPr>
          <p:cNvPr id="1029" name="Picture 5"/>
          <p:cNvPicPr>
            <a:picLocks noChangeAspect="1" noChangeArrowheads="1"/>
          </p:cNvPicPr>
          <p:nvPr/>
        </p:nvPicPr>
        <p:blipFill>
          <a:blip r:embed="rId3" cstate="print"/>
          <a:srcRect/>
          <a:stretch>
            <a:fillRect/>
          </a:stretch>
        </p:blipFill>
        <p:spPr bwMode="auto">
          <a:xfrm>
            <a:off x="285720" y="2643182"/>
            <a:ext cx="4393437" cy="2928958"/>
          </a:xfrm>
          <a:prstGeom prst="rect">
            <a:avLst/>
          </a:prstGeom>
          <a:noFill/>
          <a:ln w="9525">
            <a:noFill/>
            <a:miter lim="800000"/>
            <a:headEnd/>
            <a:tailEnd/>
          </a:ln>
          <a:effectLst/>
        </p:spPr>
      </p:pic>
      <p:sp>
        <p:nvSpPr>
          <p:cNvPr id="6" name="TextBox 5"/>
          <p:cNvSpPr txBox="1"/>
          <p:nvPr/>
        </p:nvSpPr>
        <p:spPr>
          <a:xfrm>
            <a:off x="5000628" y="2071678"/>
            <a:ext cx="2714644" cy="2585323"/>
          </a:xfrm>
          <a:prstGeom prst="rect">
            <a:avLst/>
          </a:prstGeom>
          <a:noFill/>
        </p:spPr>
        <p:txBody>
          <a:bodyPr wrap="square" rtlCol="0">
            <a:spAutoFit/>
          </a:bodyPr>
          <a:lstStyle/>
          <a:p>
            <a:pPr eaLnBrk="0" fontAlgn="base" hangingPunct="0">
              <a:spcBef>
                <a:spcPct val="0"/>
              </a:spcBef>
              <a:spcAft>
                <a:spcPct val="0"/>
              </a:spcAft>
            </a:pPr>
            <a:r>
              <a:rPr lang="en-US" b="1" dirty="0">
                <a:solidFill>
                  <a:srgbClr val="0000FF"/>
                </a:solidFill>
                <a:latin typeface="Calibri" pitchFamily="34" charset="0"/>
                <a:ea typeface="Calibri" pitchFamily="34" charset="0"/>
                <a:cs typeface="Times New Roman" pitchFamily="18" charset="0"/>
              </a:rPr>
              <a:t>E-mail:</a:t>
            </a:r>
            <a:r>
              <a:rPr lang="en-US" dirty="0">
                <a:solidFill>
                  <a:srgbClr val="0000FF"/>
                </a:solidFill>
                <a:latin typeface="Calibri" pitchFamily="34" charset="0"/>
                <a:ea typeface="Calibri" pitchFamily="34" charset="0"/>
                <a:cs typeface="Times New Roman" pitchFamily="18" charset="0"/>
              </a:rPr>
              <a:t> </a:t>
            </a:r>
            <a:r>
              <a:rPr lang="ru-RU" dirty="0">
                <a:solidFill>
                  <a:srgbClr val="0000FF"/>
                </a:solidFill>
                <a:latin typeface="Calibri" pitchFamily="34" charset="0"/>
                <a:ea typeface="Calibri" pitchFamily="34" charset="0"/>
                <a:cs typeface="Times New Roman" pitchFamily="18" charset="0"/>
              </a:rPr>
              <a:t> </a:t>
            </a:r>
            <a:r>
              <a:rPr lang="en-US" b="1" dirty="0">
                <a:solidFill>
                  <a:srgbClr val="6600CC"/>
                </a:solidFill>
                <a:latin typeface="Calibri" pitchFamily="34" charset="0"/>
                <a:ea typeface="Calibri" pitchFamily="34" charset="0"/>
                <a:cs typeface="Times New Roman" pitchFamily="18" charset="0"/>
              </a:rPr>
              <a:t>blsh_finupr@mosreg.ru</a:t>
            </a:r>
            <a:endParaRPr lang="ru-RU" b="1" dirty="0">
              <a:solidFill>
                <a:srgbClr val="6600CC"/>
              </a:solidFill>
            </a:endParaRPr>
          </a:p>
          <a:p>
            <a:pPr lvl="0" eaLnBrk="0" fontAlgn="base" hangingPunct="0">
              <a:spcBef>
                <a:spcPct val="0"/>
              </a:spcBef>
              <a:spcAft>
                <a:spcPct val="0"/>
              </a:spcAft>
            </a:pPr>
            <a:endParaRPr lang="en-US" dirty="0">
              <a:solidFill>
                <a:srgbClr val="6600CC"/>
              </a:solidFill>
              <a:latin typeface="Calibri" pitchFamily="34" charset="0"/>
              <a:ea typeface="Calibri" pitchFamily="34" charset="0"/>
              <a:cs typeface="Times New Roman" pitchFamily="18" charset="0"/>
            </a:endParaRPr>
          </a:p>
          <a:p>
            <a:pPr lvl="0" eaLnBrk="0" fontAlgn="base" hangingPunct="0">
              <a:spcBef>
                <a:spcPct val="0"/>
              </a:spcBef>
              <a:spcAft>
                <a:spcPct val="0"/>
              </a:spcAft>
            </a:pPr>
            <a:r>
              <a:rPr lang="ru-RU" b="1" dirty="0">
                <a:solidFill>
                  <a:srgbClr val="0000FF"/>
                </a:solidFill>
                <a:latin typeface="Calibri" pitchFamily="34" charset="0"/>
                <a:ea typeface="Calibri" pitchFamily="34" charset="0"/>
                <a:cs typeface="Times New Roman" pitchFamily="18" charset="0"/>
              </a:rPr>
              <a:t>АДРЕС:</a:t>
            </a:r>
            <a:endParaRPr lang="ru-RU" b="1" dirty="0">
              <a:solidFill>
                <a:srgbClr val="0000FF"/>
              </a:solidFill>
              <a:latin typeface="Arial" pitchFamily="34" charset="0"/>
            </a:endParaRPr>
          </a:p>
          <a:p>
            <a:pPr lvl="0" eaLnBrk="0" fontAlgn="base" hangingPunct="0">
              <a:spcBef>
                <a:spcPct val="0"/>
              </a:spcBef>
              <a:spcAft>
                <a:spcPct val="0"/>
              </a:spcAft>
            </a:pPr>
            <a:r>
              <a:rPr lang="ru-RU" b="1" dirty="0">
                <a:solidFill>
                  <a:srgbClr val="6600CC"/>
                </a:solidFill>
                <a:latin typeface="Calibri" pitchFamily="34" charset="0"/>
                <a:ea typeface="Calibri" pitchFamily="34" charset="0"/>
                <a:cs typeface="Times New Roman" pitchFamily="18" charset="0"/>
              </a:rPr>
              <a:t>143980, г. </a:t>
            </a:r>
            <a:r>
              <a:rPr lang="ru-RU" b="1" dirty="0" err="1">
                <a:solidFill>
                  <a:srgbClr val="6600CC"/>
                </a:solidFill>
                <a:latin typeface="Calibri" pitchFamily="34" charset="0"/>
                <a:ea typeface="Calibri" pitchFamily="34" charset="0"/>
                <a:cs typeface="Times New Roman" pitchFamily="18" charset="0"/>
              </a:rPr>
              <a:t>Балашиха</a:t>
            </a:r>
            <a:r>
              <a:rPr lang="ru-RU" b="1" dirty="0">
                <a:solidFill>
                  <a:srgbClr val="6600CC"/>
                </a:solidFill>
                <a:latin typeface="Calibri" pitchFamily="34" charset="0"/>
                <a:ea typeface="Calibri" pitchFamily="34" charset="0"/>
                <a:cs typeface="Times New Roman" pitchFamily="18" charset="0"/>
              </a:rPr>
              <a:t>, </a:t>
            </a:r>
            <a:r>
              <a:rPr lang="ru-RU" b="1" dirty="0" err="1">
                <a:solidFill>
                  <a:srgbClr val="6600CC"/>
                </a:solidFill>
                <a:latin typeface="Calibri" pitchFamily="34" charset="0"/>
                <a:ea typeface="Calibri" pitchFamily="34" charset="0"/>
                <a:cs typeface="Times New Roman" pitchFamily="18" charset="0"/>
              </a:rPr>
              <a:t>мкр</a:t>
            </a:r>
            <a:r>
              <a:rPr lang="ru-RU" b="1" dirty="0">
                <a:solidFill>
                  <a:srgbClr val="6600CC"/>
                </a:solidFill>
                <a:latin typeface="Calibri" pitchFamily="34" charset="0"/>
                <a:ea typeface="Calibri" pitchFamily="34" charset="0"/>
                <a:cs typeface="Times New Roman" pitchFamily="18" charset="0"/>
              </a:rPr>
              <a:t>. Железнодорожный </a:t>
            </a:r>
            <a:endParaRPr lang="ru-RU" b="1" dirty="0">
              <a:solidFill>
                <a:srgbClr val="6600CC"/>
              </a:solidFill>
              <a:latin typeface="Arial" pitchFamily="34" charset="0"/>
            </a:endParaRPr>
          </a:p>
          <a:p>
            <a:pPr lvl="0" eaLnBrk="0" fontAlgn="base" hangingPunct="0">
              <a:spcBef>
                <a:spcPct val="0"/>
              </a:spcBef>
              <a:spcAft>
                <a:spcPct val="0"/>
              </a:spcAft>
            </a:pPr>
            <a:r>
              <a:rPr lang="ru-RU" b="1" dirty="0">
                <a:solidFill>
                  <a:srgbClr val="6600CC"/>
                </a:solidFill>
                <a:latin typeface="Calibri" pitchFamily="34" charset="0"/>
                <a:ea typeface="Calibri" pitchFamily="34" charset="0"/>
                <a:cs typeface="Times New Roman" pitchFamily="18" charset="0"/>
              </a:rPr>
              <a:t>Ул. Пролетарская,27 </a:t>
            </a:r>
            <a:endParaRPr lang="ru-RU" b="1" dirty="0">
              <a:solidFill>
                <a:srgbClr val="6600CC"/>
              </a:solidFill>
              <a:latin typeface="Arial" pitchFamily="34" charset="0"/>
            </a:endParaRPr>
          </a:p>
          <a:p>
            <a:pPr lvl="0" eaLnBrk="0" fontAlgn="base" hangingPunct="0">
              <a:spcBef>
                <a:spcPct val="0"/>
              </a:spcBef>
              <a:spcAft>
                <a:spcPct val="0"/>
              </a:spcAft>
            </a:pPr>
            <a:r>
              <a:rPr lang="ru-RU" b="1" dirty="0">
                <a:solidFill>
                  <a:srgbClr val="6600CC"/>
                </a:solidFill>
                <a:latin typeface="Calibri" pitchFamily="34" charset="0"/>
                <a:ea typeface="Calibri" pitchFamily="34" charset="0"/>
                <a:cs typeface="Times New Roman" pitchFamily="18" charset="0"/>
              </a:rPr>
              <a:t>+7 (495) 521 67 67                    </a:t>
            </a:r>
            <a:r>
              <a:rPr lang="ru-RU" b="1" dirty="0" err="1">
                <a:solidFill>
                  <a:srgbClr val="6600CC"/>
                </a:solidFill>
                <a:latin typeface="Calibri" pitchFamily="34" charset="0"/>
                <a:ea typeface="Calibri" pitchFamily="34" charset="0"/>
                <a:cs typeface="Times New Roman" pitchFamily="18" charset="0"/>
              </a:rPr>
              <a:t>вн</a:t>
            </a:r>
            <a:r>
              <a:rPr lang="ru-RU" b="1" dirty="0">
                <a:solidFill>
                  <a:srgbClr val="6600CC"/>
                </a:solidFill>
                <a:latin typeface="Calibri" pitchFamily="34" charset="0"/>
                <a:ea typeface="Calibri" pitchFamily="34" charset="0"/>
                <a:cs typeface="Times New Roman" pitchFamily="18" charset="0"/>
              </a:rPr>
              <a:t>. 5602</a:t>
            </a:r>
            <a:endParaRPr lang="ru-RU" b="1" dirty="0">
              <a:solidFill>
                <a:srgbClr val="6600CC"/>
              </a:solidFill>
              <a:latin typeface="Arial" pitchFamily="34" charset="0"/>
            </a:endParaRPr>
          </a:p>
        </p:txBody>
      </p:sp>
      <p:sp>
        <p:nvSpPr>
          <p:cNvPr id="7" name="TextBox 6"/>
          <p:cNvSpPr txBox="1"/>
          <p:nvPr/>
        </p:nvSpPr>
        <p:spPr>
          <a:xfrm>
            <a:off x="428596" y="642918"/>
            <a:ext cx="8715404" cy="954107"/>
          </a:xfrm>
          <a:prstGeom prst="rect">
            <a:avLst/>
          </a:prstGeom>
          <a:noFill/>
        </p:spPr>
        <p:txBody>
          <a:bodyPr wrap="square" rtlCol="0">
            <a:spAutoFit/>
          </a:bodyPr>
          <a:lstStyle/>
          <a:p>
            <a:pPr lvl="0" algn="ctr" eaLnBrk="0" fontAlgn="base" hangingPunct="0">
              <a:spcBef>
                <a:spcPct val="0"/>
              </a:spcBef>
              <a:spcAft>
                <a:spcPct val="0"/>
              </a:spcAft>
            </a:pPr>
            <a:r>
              <a:rPr lang="ru-RU" sz="2800" b="1" dirty="0">
                <a:solidFill>
                  <a:srgbClr val="6600CC"/>
                </a:solidFill>
                <a:latin typeface="Calibri" pitchFamily="34" charset="0"/>
                <a:ea typeface="Calibri" pitchFamily="34" charset="0"/>
                <a:cs typeface="Times New Roman" pitchFamily="18" charset="0"/>
              </a:rPr>
              <a:t>Финансовое управление Администрации </a:t>
            </a:r>
          </a:p>
          <a:p>
            <a:pPr lvl="0" algn="ctr" eaLnBrk="0" fontAlgn="base" hangingPunct="0">
              <a:spcBef>
                <a:spcPct val="0"/>
              </a:spcBef>
              <a:spcAft>
                <a:spcPct val="0"/>
              </a:spcAft>
            </a:pPr>
            <a:r>
              <a:rPr lang="ru-RU" sz="2800" b="1" dirty="0">
                <a:solidFill>
                  <a:srgbClr val="6600CC"/>
                </a:solidFill>
                <a:latin typeface="Calibri" pitchFamily="34" charset="0"/>
                <a:ea typeface="Calibri" pitchFamily="34" charset="0"/>
                <a:cs typeface="Times New Roman" pitchFamily="18" charset="0"/>
              </a:rPr>
              <a:t>Городского  округа Балашиха</a:t>
            </a:r>
            <a:endParaRPr lang="ru-RU" sz="2800" b="1" dirty="0">
              <a:solidFill>
                <a:srgbClr val="6600CC"/>
              </a:solidFill>
              <a:latin typeface="Arial" pitchFamily="34" charset="0"/>
            </a:endParaRPr>
          </a:p>
        </p:txBody>
      </p:sp>
      <p:sp>
        <p:nvSpPr>
          <p:cNvPr id="8" name="TextBox 7"/>
          <p:cNvSpPr txBox="1"/>
          <p:nvPr/>
        </p:nvSpPr>
        <p:spPr>
          <a:xfrm>
            <a:off x="571472" y="5715016"/>
            <a:ext cx="4643470" cy="1107996"/>
          </a:xfrm>
          <a:prstGeom prst="rect">
            <a:avLst/>
          </a:prstGeom>
          <a:noFill/>
        </p:spPr>
        <p:txBody>
          <a:bodyPr wrap="square" rtlCol="0">
            <a:spAutoFit/>
          </a:bodyPr>
          <a:lstStyle/>
          <a:p>
            <a:r>
              <a:rPr lang="ru-RU" sz="1200" b="1" dirty="0">
                <a:solidFill>
                  <a:srgbClr val="0000FF"/>
                </a:solidFill>
              </a:rPr>
              <a:t>График работы финансового управления</a:t>
            </a:r>
            <a:endParaRPr lang="ru-RU" sz="1200" dirty="0">
              <a:solidFill>
                <a:srgbClr val="0000FF"/>
              </a:solidFill>
            </a:endParaRPr>
          </a:p>
          <a:p>
            <a:r>
              <a:rPr lang="ru-RU" sz="1200" b="1" dirty="0">
                <a:solidFill>
                  <a:srgbClr val="0000FF"/>
                </a:solidFill>
              </a:rPr>
              <a:t>пн.-чт. 9.00-18.15, пят. 9.00-17.00, перерыв 13.00-14.00</a:t>
            </a:r>
            <a:endParaRPr lang="ru-RU" sz="1200" dirty="0">
              <a:solidFill>
                <a:srgbClr val="0000FF"/>
              </a:solidFill>
            </a:endParaRPr>
          </a:p>
          <a:p>
            <a:r>
              <a:rPr lang="ru-RU" sz="1200" b="1" dirty="0"/>
              <a:t>Прием начальника и заместителей Финансового управления осуществляется каждую 1-ю среду месяца с 16.00 до 17.00</a:t>
            </a:r>
            <a:endParaRPr lang="ru-RU" sz="1200" dirty="0"/>
          </a:p>
          <a:p>
            <a:endParaRPr lang="ru-RU" dirty="0"/>
          </a:p>
        </p:txBody>
      </p:sp>
    </p:spTree>
    <p:extLst>
      <p:ext uri="{BB962C8B-B14F-4D97-AF65-F5344CB8AC3E}">
        <p14:creationId xmlns:p14="http://schemas.microsoft.com/office/powerpoint/2010/main" val="327068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38B80A-B583-4615-BFD1-898333DDCDCB}"/>
              </a:ext>
            </a:extLst>
          </p:cNvPr>
          <p:cNvSpPr txBox="1"/>
          <p:nvPr/>
        </p:nvSpPr>
        <p:spPr>
          <a:xfrm>
            <a:off x="107505" y="116632"/>
            <a:ext cx="8928992" cy="1077218"/>
          </a:xfrm>
          <a:prstGeom prst="rect">
            <a:avLst/>
          </a:prstGeom>
          <a:noFill/>
        </p:spPr>
        <p:txBody>
          <a:bodyPr wrap="square" rtlCol="0">
            <a:spAutoFit/>
          </a:bodyPr>
          <a:lstStyle/>
          <a:p>
            <a:pPr algn="ctr"/>
            <a:r>
              <a:rPr lang="ru-RU" sz="1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В 2022 году было принято 6 решений Совета депутатов Городского округа Балашиха по внесению изменений в решение Совета депутатов Городского округа Балашиха от 24.11.2021 № 05/20  «О бюджете Городского округа Балашиха на 2022 год и на плановый период 2023 и 2024 годов» со следующими основными параметрами:</a:t>
            </a:r>
            <a:endParaRPr lang="ru-RU" sz="1600" b="1" dirty="0">
              <a:solidFill>
                <a:srgbClr val="0000FF"/>
              </a:solidFill>
            </a:endParaRPr>
          </a:p>
        </p:txBody>
      </p:sp>
      <p:graphicFrame>
        <p:nvGraphicFramePr>
          <p:cNvPr id="11" name="Таблица 10">
            <a:extLst>
              <a:ext uri="{FF2B5EF4-FFF2-40B4-BE49-F238E27FC236}">
                <a16:creationId xmlns:a16="http://schemas.microsoft.com/office/drawing/2014/main" id="{0B4E981D-204A-41F8-8E18-CFC4B4667D0B}"/>
              </a:ext>
            </a:extLst>
          </p:cNvPr>
          <p:cNvGraphicFramePr>
            <a:graphicFrameLocks noGrp="1"/>
          </p:cNvGraphicFramePr>
          <p:nvPr>
            <p:extLst>
              <p:ext uri="{D42A27DB-BD31-4B8C-83A1-F6EECF244321}">
                <p14:modId xmlns:p14="http://schemas.microsoft.com/office/powerpoint/2010/main" val="3178129362"/>
              </p:ext>
            </p:extLst>
          </p:nvPr>
        </p:nvGraphicFramePr>
        <p:xfrm>
          <a:off x="395536" y="1193851"/>
          <a:ext cx="8568952" cy="4539406"/>
        </p:xfrm>
        <a:graphic>
          <a:graphicData uri="http://schemas.openxmlformats.org/drawingml/2006/table">
            <a:tbl>
              <a:tblPr/>
              <a:tblGrid>
                <a:gridCol w="2308242">
                  <a:extLst>
                    <a:ext uri="{9D8B030D-6E8A-4147-A177-3AD203B41FA5}">
                      <a16:colId xmlns:a16="http://schemas.microsoft.com/office/drawing/2014/main" val="3545106611"/>
                    </a:ext>
                  </a:extLst>
                </a:gridCol>
                <a:gridCol w="1628418">
                  <a:extLst>
                    <a:ext uri="{9D8B030D-6E8A-4147-A177-3AD203B41FA5}">
                      <a16:colId xmlns:a16="http://schemas.microsoft.com/office/drawing/2014/main" val="3081156066"/>
                    </a:ext>
                  </a:extLst>
                </a:gridCol>
                <a:gridCol w="1422888">
                  <a:extLst>
                    <a:ext uri="{9D8B030D-6E8A-4147-A177-3AD203B41FA5}">
                      <a16:colId xmlns:a16="http://schemas.microsoft.com/office/drawing/2014/main" val="644392553"/>
                    </a:ext>
                  </a:extLst>
                </a:gridCol>
                <a:gridCol w="1343839">
                  <a:extLst>
                    <a:ext uri="{9D8B030D-6E8A-4147-A177-3AD203B41FA5}">
                      <a16:colId xmlns:a16="http://schemas.microsoft.com/office/drawing/2014/main" val="1010558045"/>
                    </a:ext>
                  </a:extLst>
                </a:gridCol>
                <a:gridCol w="1865565">
                  <a:extLst>
                    <a:ext uri="{9D8B030D-6E8A-4147-A177-3AD203B41FA5}">
                      <a16:colId xmlns:a16="http://schemas.microsoft.com/office/drawing/2014/main" val="3568264494"/>
                    </a:ext>
                  </a:extLst>
                </a:gridCol>
              </a:tblGrid>
              <a:tr h="759011">
                <a:tc>
                  <a:txBody>
                    <a:bodyPr/>
                    <a:lstStyle/>
                    <a:p>
                      <a:pPr algn="ctr" fontAlgn="ctr"/>
                      <a:r>
                        <a:rPr lang="ru-RU" sz="1100" b="0" i="0" u="none" strike="noStrike" dirty="0">
                          <a:solidFill>
                            <a:srgbClr val="000000"/>
                          </a:solidFill>
                          <a:effectLst/>
                          <a:latin typeface="Times New Roman" panose="02020603050405020304" pitchFamily="18" charset="0"/>
                        </a:rPr>
                        <a:t>Решение  Совета депутатов Городского округа </a:t>
                      </a:r>
                      <a:r>
                        <a:rPr lang="ru-RU" sz="1100" b="0" i="0" u="none" strike="noStrike" dirty="0" err="1">
                          <a:solidFill>
                            <a:srgbClr val="000000"/>
                          </a:solidFill>
                          <a:effectLst/>
                          <a:latin typeface="Times New Roman" panose="02020603050405020304" pitchFamily="18" charset="0"/>
                        </a:rPr>
                        <a:t>Балашиха</a:t>
                      </a:r>
                      <a:endParaRPr lang="ru-RU" sz="1100" b="0" i="0" u="none" strike="noStrike" dirty="0">
                        <a:solidFill>
                          <a:srgbClr val="000000"/>
                        </a:solidFill>
                        <a:effectLst/>
                        <a:latin typeface="Times New Roman" panose="02020603050405020304" pitchFamily="18" charset="0"/>
                      </a:endParaRP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dirty="0">
                          <a:solidFill>
                            <a:srgbClr val="000000"/>
                          </a:solidFill>
                          <a:effectLst/>
                          <a:latin typeface="Times New Roman" panose="02020603050405020304" pitchFamily="18" charset="0"/>
                        </a:rPr>
                        <a:t>Доходы                             (млн. рублей)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Налоговые неналоговые доходы (млн. рублей)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dirty="0">
                          <a:solidFill>
                            <a:srgbClr val="000000"/>
                          </a:solidFill>
                          <a:effectLst/>
                          <a:latin typeface="Times New Roman" panose="02020603050405020304" pitchFamily="18" charset="0"/>
                        </a:rPr>
                        <a:t>Расходы                        (млн. рублей)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dirty="0">
                          <a:solidFill>
                            <a:srgbClr val="000000"/>
                          </a:solidFill>
                          <a:effectLst/>
                          <a:latin typeface="Times New Roman" panose="02020603050405020304" pitchFamily="18" charset="0"/>
                        </a:rPr>
                        <a:t>Дефицит                                     (млн. рублей)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79678852"/>
                  </a:ext>
                </a:extLst>
              </a:tr>
              <a:tr h="354035">
                <a:tc>
                  <a:txBody>
                    <a:bodyPr/>
                    <a:lstStyle/>
                    <a:p>
                      <a:pPr algn="ctr" fontAlgn="ctr"/>
                      <a:r>
                        <a:rPr lang="ru-RU" sz="1100" b="0" i="0" u="none" strike="noStrike" dirty="0">
                          <a:solidFill>
                            <a:srgbClr val="000000"/>
                          </a:solidFill>
                          <a:effectLst/>
                          <a:latin typeface="Times New Roman" panose="02020603050405020304" pitchFamily="18" charset="0"/>
                        </a:rPr>
                        <a:t>от 24.11.2021   № 05/20 (первоначальный)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19 541,1</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7 210,8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20 170,9</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-629,8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2893117198"/>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26.01.2022    № 03/23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20 520,8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7 210,8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22 223,7</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- 1 702,5</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917024542"/>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19.04.2022    № 03/31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20 571,1</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7 210,8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22 114,3</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- 1 543,2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2006830874"/>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21.06.2022        № 03/34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20 869,7</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7 210,8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22 412,9</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- 1 543,2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686750237"/>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23.08.2022        № 04/35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23 014,8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dirty="0">
                          <a:solidFill>
                            <a:srgbClr val="000000"/>
                          </a:solidFill>
                          <a:effectLst/>
                          <a:latin typeface="Times New Roman" panose="02020603050405020304" pitchFamily="18" charset="0"/>
                        </a:rPr>
                        <a:t>7 828,8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24 558,1</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- 1 543,2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2617719040"/>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04.10.2022          № 02/38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23 139,9</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7 828,8</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24 683,2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fontAlgn="ctr"/>
                      <a:r>
                        <a:rPr lang="ru-RU" sz="1100" b="0" i="0" u="none" strike="noStrike">
                          <a:solidFill>
                            <a:srgbClr val="000000"/>
                          </a:solidFill>
                          <a:effectLst/>
                          <a:latin typeface="Times New Roman" panose="02020603050405020304" pitchFamily="18" charset="0"/>
                        </a:rPr>
                        <a:t>- 1 543,2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828240465"/>
                  </a:ext>
                </a:extLst>
              </a:tr>
              <a:tr h="571060">
                <a:tc>
                  <a:txBody>
                    <a:bodyPr/>
                    <a:lstStyle/>
                    <a:p>
                      <a:pPr algn="ctr" fontAlgn="ctr"/>
                      <a:r>
                        <a:rPr lang="ru-RU" sz="1100" b="0" i="0" u="none" strike="noStrike" dirty="0">
                          <a:solidFill>
                            <a:srgbClr val="000000"/>
                          </a:solidFill>
                          <a:effectLst/>
                          <a:latin typeface="Times New Roman" panose="02020603050405020304" pitchFamily="18" charset="0"/>
                        </a:rPr>
                        <a:t>от 20.12.2022            № 02/43                              (о внесении изменений)</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100" b="0" i="0" u="none" strike="noStrike">
                          <a:solidFill>
                            <a:srgbClr val="000000"/>
                          </a:solidFill>
                          <a:effectLst/>
                          <a:latin typeface="Times New Roman" panose="02020603050405020304" pitchFamily="18" charset="0"/>
                        </a:rPr>
                        <a:t>22 716,9</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7 801,2</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a:solidFill>
                            <a:srgbClr val="000000"/>
                          </a:solidFill>
                          <a:effectLst/>
                          <a:latin typeface="Times New Roman" panose="02020603050405020304" pitchFamily="18" charset="0"/>
                        </a:rPr>
                        <a:t>23 995,9</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ru-RU" sz="1100" b="0" i="0" u="none" strike="noStrike" dirty="0">
                          <a:solidFill>
                            <a:srgbClr val="000000"/>
                          </a:solidFill>
                          <a:effectLst/>
                          <a:latin typeface="Times New Roman" panose="02020603050405020304" pitchFamily="18" charset="0"/>
                        </a:rPr>
                        <a:t>- 1 279,0</a:t>
                      </a:r>
                    </a:p>
                  </a:txBody>
                  <a:tcPr marL="8133" marR="8133" marT="8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279904802"/>
                  </a:ext>
                </a:extLst>
              </a:tr>
            </a:tbl>
          </a:graphicData>
        </a:graphic>
      </p:graphicFrame>
      <p:sp>
        <p:nvSpPr>
          <p:cNvPr id="12" name="TextBox 11">
            <a:extLst>
              <a:ext uri="{FF2B5EF4-FFF2-40B4-BE49-F238E27FC236}">
                <a16:creationId xmlns:a16="http://schemas.microsoft.com/office/drawing/2014/main" id="{71D69E6F-B9EF-49A2-B40F-BB4C678104DF}"/>
              </a:ext>
            </a:extLst>
          </p:cNvPr>
          <p:cNvSpPr txBox="1"/>
          <p:nvPr/>
        </p:nvSpPr>
        <p:spPr>
          <a:xfrm>
            <a:off x="539552" y="5934670"/>
            <a:ext cx="8424936" cy="861774"/>
          </a:xfrm>
          <a:prstGeom prst="rect">
            <a:avLst/>
          </a:prstGeom>
          <a:noFill/>
        </p:spPr>
        <p:txBody>
          <a:bodyPr wrap="square" rtlCol="0">
            <a:spAutoFit/>
          </a:bodyPr>
          <a:lstStyle/>
          <a:p>
            <a:r>
              <a:rPr lang="ru-RU" sz="1600" dirty="0">
                <a:solidFill>
                  <a:srgbClr val="5A5A5A"/>
                </a:solidFill>
                <a:effectLst/>
                <a:latin typeface="Times New Roman" panose="02020603050405020304" pitchFamily="18" charset="0"/>
                <a:ea typeface="Times New Roman" panose="02020603050405020304" pitchFamily="18" charset="0"/>
                <a:cs typeface="Times New Roman" panose="02020603050405020304" pitchFamily="18" charset="0"/>
              </a:rPr>
              <a:t>По итогам исполнения 2022 года доходы исполнены на 96,7% от уточненного плана, соответственно все принятые обязательства по расходам исполнены.</a:t>
            </a:r>
            <a:endParaRPr lang="ru-RU" sz="1600" dirty="0">
              <a:solidFill>
                <a:srgbClr val="5A5A5A"/>
              </a:solidFill>
              <a:effectLst/>
              <a:latin typeface="Lucida Sans Unicode" panose="020B0602030504020204" pitchFamily="34" charset="0"/>
              <a:ea typeface="Lucida Sans Unicode" panose="020B060203050402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19857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14348" y="214290"/>
            <a:ext cx="8001056" cy="923330"/>
          </a:xfrm>
          <a:prstGeom prst="rect">
            <a:avLst/>
          </a:prstGeom>
          <a:noFill/>
        </p:spPr>
        <p:txBody>
          <a:bodyPr wrap="square" rtlCol="0">
            <a:spAutoFit/>
          </a:bodyPr>
          <a:lstStyle/>
          <a:p>
            <a:pPr algn="ctr"/>
            <a:r>
              <a:rPr lang="ru-RU" b="1" dirty="0">
                <a:solidFill>
                  <a:srgbClr val="0000FF"/>
                </a:solidFill>
              </a:rPr>
              <a:t>Основные параметры бюджета Городского округа Балашиха </a:t>
            </a:r>
            <a:br>
              <a:rPr lang="ru-RU" b="1" dirty="0">
                <a:solidFill>
                  <a:srgbClr val="0000FF"/>
                </a:solidFill>
              </a:rPr>
            </a:br>
            <a:r>
              <a:rPr lang="ru-RU" b="1" dirty="0">
                <a:solidFill>
                  <a:srgbClr val="0000FF"/>
                </a:solidFill>
              </a:rPr>
              <a:t>за 202</a:t>
            </a:r>
            <a:r>
              <a:rPr lang="en-US" b="1" dirty="0">
                <a:solidFill>
                  <a:srgbClr val="0000FF"/>
                </a:solidFill>
              </a:rPr>
              <a:t>2</a:t>
            </a:r>
          </a:p>
          <a:p>
            <a:pPr algn="ctr"/>
            <a:r>
              <a:rPr lang="ru-RU" b="1" dirty="0">
                <a:solidFill>
                  <a:srgbClr val="0000FF"/>
                </a:solidFill>
              </a:rPr>
              <a:t> год  (млн. руб.)</a:t>
            </a:r>
            <a:r>
              <a:rPr lang="ru-RU" b="1" dirty="0">
                <a:solidFill>
                  <a:srgbClr val="002060"/>
                </a:solidFill>
              </a:rPr>
              <a:t>	</a:t>
            </a:r>
          </a:p>
        </p:txBody>
      </p:sp>
      <p:graphicFrame>
        <p:nvGraphicFramePr>
          <p:cNvPr id="7" name="Диаграмма 6"/>
          <p:cNvGraphicFramePr/>
          <p:nvPr>
            <p:extLst>
              <p:ext uri="{D42A27DB-BD31-4B8C-83A1-F6EECF244321}">
                <p14:modId xmlns:p14="http://schemas.microsoft.com/office/powerpoint/2010/main" val="922064395"/>
              </p:ext>
            </p:extLst>
          </p:nvPr>
        </p:nvGraphicFramePr>
        <p:xfrm>
          <a:off x="285720" y="928670"/>
          <a:ext cx="8643998" cy="56436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14348" y="214290"/>
            <a:ext cx="8001056" cy="646331"/>
          </a:xfrm>
          <a:prstGeom prst="rect">
            <a:avLst/>
          </a:prstGeom>
          <a:noFill/>
        </p:spPr>
        <p:txBody>
          <a:bodyPr wrap="square" rtlCol="0">
            <a:spAutoFit/>
          </a:bodyPr>
          <a:lstStyle/>
          <a:p>
            <a:pPr algn="ctr"/>
            <a:r>
              <a:rPr lang="ru-RU" b="1" dirty="0">
                <a:solidFill>
                  <a:srgbClr val="0000FF"/>
                </a:solidFill>
              </a:rPr>
              <a:t>Информация о выполнении основных характеристик бюджета </a:t>
            </a:r>
            <a:br>
              <a:rPr lang="ru-RU" b="1" dirty="0">
                <a:solidFill>
                  <a:srgbClr val="0000FF"/>
                </a:solidFill>
              </a:rPr>
            </a:br>
            <a:r>
              <a:rPr lang="ru-RU" b="1" dirty="0">
                <a:solidFill>
                  <a:srgbClr val="0000FF"/>
                </a:solidFill>
              </a:rPr>
              <a:t>Городского округа Балашиха за 202</a:t>
            </a:r>
            <a:r>
              <a:rPr lang="en-US" b="1" dirty="0">
                <a:solidFill>
                  <a:srgbClr val="0000FF"/>
                </a:solidFill>
              </a:rPr>
              <a:t>2 </a:t>
            </a:r>
            <a:r>
              <a:rPr lang="ru-RU" b="1" dirty="0">
                <a:solidFill>
                  <a:srgbClr val="0000FF"/>
                </a:solidFill>
              </a:rPr>
              <a:t>г. (млн. руб.)</a:t>
            </a:r>
            <a:r>
              <a:rPr lang="ru-RU" b="1" dirty="0">
                <a:solidFill>
                  <a:srgbClr val="002060"/>
                </a:solidFill>
              </a:rPr>
              <a:t>	</a:t>
            </a:r>
          </a:p>
        </p:txBody>
      </p:sp>
      <p:graphicFrame>
        <p:nvGraphicFramePr>
          <p:cNvPr id="2" name="Таблица 1">
            <a:extLst>
              <a:ext uri="{FF2B5EF4-FFF2-40B4-BE49-F238E27FC236}">
                <a16:creationId xmlns:a16="http://schemas.microsoft.com/office/drawing/2014/main" id="{EE11A1E7-8278-43F0-ABC4-0D612E2EB861}"/>
              </a:ext>
            </a:extLst>
          </p:cNvPr>
          <p:cNvGraphicFramePr>
            <a:graphicFrameLocks noGrp="1"/>
          </p:cNvGraphicFramePr>
          <p:nvPr>
            <p:extLst>
              <p:ext uri="{D42A27DB-BD31-4B8C-83A1-F6EECF244321}">
                <p14:modId xmlns:p14="http://schemas.microsoft.com/office/powerpoint/2010/main" val="2020258797"/>
              </p:ext>
            </p:extLst>
          </p:nvPr>
        </p:nvGraphicFramePr>
        <p:xfrm>
          <a:off x="323528" y="1124744"/>
          <a:ext cx="8640960" cy="5518967"/>
        </p:xfrm>
        <a:graphic>
          <a:graphicData uri="http://schemas.openxmlformats.org/drawingml/2006/table">
            <a:tbl>
              <a:tblPr/>
              <a:tblGrid>
                <a:gridCol w="677451">
                  <a:extLst>
                    <a:ext uri="{9D8B030D-6E8A-4147-A177-3AD203B41FA5}">
                      <a16:colId xmlns:a16="http://schemas.microsoft.com/office/drawing/2014/main" val="3080014513"/>
                    </a:ext>
                  </a:extLst>
                </a:gridCol>
                <a:gridCol w="3152222">
                  <a:extLst>
                    <a:ext uri="{9D8B030D-6E8A-4147-A177-3AD203B41FA5}">
                      <a16:colId xmlns:a16="http://schemas.microsoft.com/office/drawing/2014/main" val="2250333605"/>
                    </a:ext>
                  </a:extLst>
                </a:gridCol>
                <a:gridCol w="1824971">
                  <a:extLst>
                    <a:ext uri="{9D8B030D-6E8A-4147-A177-3AD203B41FA5}">
                      <a16:colId xmlns:a16="http://schemas.microsoft.com/office/drawing/2014/main" val="2526069802"/>
                    </a:ext>
                  </a:extLst>
                </a:gridCol>
                <a:gridCol w="1631413">
                  <a:extLst>
                    <a:ext uri="{9D8B030D-6E8A-4147-A177-3AD203B41FA5}">
                      <a16:colId xmlns:a16="http://schemas.microsoft.com/office/drawing/2014/main" val="3947380016"/>
                    </a:ext>
                  </a:extLst>
                </a:gridCol>
                <a:gridCol w="1354903">
                  <a:extLst>
                    <a:ext uri="{9D8B030D-6E8A-4147-A177-3AD203B41FA5}">
                      <a16:colId xmlns:a16="http://schemas.microsoft.com/office/drawing/2014/main" val="947332235"/>
                    </a:ext>
                  </a:extLst>
                </a:gridCol>
              </a:tblGrid>
              <a:tr h="1031469">
                <a:tc>
                  <a:txBody>
                    <a:bodyPr/>
                    <a:lstStyle/>
                    <a:p>
                      <a:pPr algn="ctr" fontAlgn="ctr"/>
                      <a:r>
                        <a:rPr lang="ru-RU" sz="1600" b="0" i="0" u="none" strike="noStrike" dirty="0">
                          <a:solidFill>
                            <a:srgbClr val="000000"/>
                          </a:solidFill>
                          <a:effectLst/>
                          <a:latin typeface="Times New Roman" panose="02020603050405020304" pitchFamily="18" charset="0"/>
                        </a:rPr>
                        <a:t>№ п/п</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dirty="0">
                          <a:solidFill>
                            <a:srgbClr val="000000"/>
                          </a:solidFill>
                          <a:effectLst/>
                          <a:latin typeface="Times New Roman" panose="02020603050405020304" pitchFamily="18" charset="0"/>
                        </a:rPr>
                        <a:t>Наименование показателя</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Уточненный план на 2022 год</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Факт за 2022 год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Процент выполнения плана</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44165976"/>
                  </a:ext>
                </a:extLst>
              </a:tr>
              <a:tr h="464676">
                <a:tc>
                  <a:txBody>
                    <a:bodyPr/>
                    <a:lstStyle/>
                    <a:p>
                      <a:pPr algn="ctr" fontAlgn="ctr"/>
                      <a:r>
                        <a:rPr lang="ru-RU" sz="1600" b="1" i="0" u="none" strike="noStrike">
                          <a:solidFill>
                            <a:srgbClr val="000000"/>
                          </a:solidFill>
                          <a:effectLst/>
                          <a:latin typeface="Times New Roman" panose="02020603050405020304" pitchFamily="18" charset="0"/>
                        </a:rPr>
                        <a:t>1</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1" i="0" u="none" strike="noStrike" dirty="0">
                          <a:solidFill>
                            <a:srgbClr val="000000"/>
                          </a:solidFill>
                          <a:effectLst/>
                          <a:latin typeface="Times New Roman" panose="02020603050405020304" pitchFamily="18" charset="0"/>
                        </a:rPr>
                        <a:t>Общий объем доходов</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22 716,9</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a:solidFill>
                            <a:srgbClr val="000000"/>
                          </a:solidFill>
                          <a:effectLst/>
                          <a:latin typeface="Times New Roman" panose="02020603050405020304" pitchFamily="18" charset="0"/>
                        </a:rPr>
                        <a:t>21 967,5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a:solidFill>
                            <a:srgbClr val="000000"/>
                          </a:solidFill>
                          <a:effectLst/>
                          <a:latin typeface="Times New Roman" panose="02020603050405020304" pitchFamily="18" charset="0"/>
                        </a:rPr>
                        <a:t>96,7</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70333909"/>
                  </a:ext>
                </a:extLst>
              </a:tr>
              <a:tr h="548056">
                <a:tc>
                  <a:txBody>
                    <a:bodyPr/>
                    <a:lstStyle/>
                    <a:p>
                      <a:pPr algn="ctr" fontAlgn="ctr"/>
                      <a:r>
                        <a:rPr lang="ru-RU" sz="1600" b="0" i="0" u="none" strike="noStrike">
                          <a:solidFill>
                            <a:srgbClr val="000000"/>
                          </a:solidFill>
                          <a:effectLst/>
                          <a:latin typeface="Times New Roman" panose="02020603050405020304" pitchFamily="18" charset="0"/>
                        </a:rPr>
                        <a:t>1.1</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0" i="0" u="none" strike="noStrike" dirty="0">
                          <a:solidFill>
                            <a:srgbClr val="000000"/>
                          </a:solidFill>
                          <a:effectLst/>
                          <a:latin typeface="Times New Roman" panose="02020603050405020304" pitchFamily="18" charset="0"/>
                        </a:rPr>
                        <a:t>Налоговые и неналоговые доходы</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7 801,2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8 063,0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103,8</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061759182"/>
                  </a:ext>
                </a:extLst>
              </a:tr>
              <a:tr h="548056">
                <a:tc>
                  <a:txBody>
                    <a:bodyPr/>
                    <a:lstStyle/>
                    <a:p>
                      <a:pPr algn="ctr" fontAlgn="ctr"/>
                      <a:r>
                        <a:rPr lang="ru-RU" sz="1600" b="0" i="0" u="none" strike="noStrike">
                          <a:solidFill>
                            <a:srgbClr val="000000"/>
                          </a:solidFill>
                          <a:effectLst/>
                          <a:latin typeface="Times New Roman" panose="02020603050405020304" pitchFamily="18" charset="0"/>
                        </a:rPr>
                        <a:t>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0" i="0" u="none" strike="noStrike" dirty="0">
                          <a:solidFill>
                            <a:srgbClr val="000000"/>
                          </a:solidFill>
                          <a:effectLst/>
                          <a:latin typeface="Times New Roman" panose="02020603050405020304" pitchFamily="18" charset="0"/>
                        </a:rPr>
                        <a:t>Налоговые доходы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6 005,0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a:solidFill>
                            <a:srgbClr val="000000"/>
                          </a:solidFill>
                          <a:effectLst/>
                          <a:latin typeface="Times New Roman" panose="02020603050405020304" pitchFamily="18" charset="0"/>
                        </a:rPr>
                        <a:t>6 234,5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dirty="0">
                          <a:solidFill>
                            <a:srgbClr val="000000"/>
                          </a:solidFill>
                          <a:effectLst/>
                          <a:latin typeface="Times New Roman" panose="02020603050405020304" pitchFamily="18" charset="0"/>
                        </a:rPr>
                        <a:t>103,4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158956750"/>
                  </a:ext>
                </a:extLst>
              </a:tr>
              <a:tr h="548056">
                <a:tc>
                  <a:txBody>
                    <a:bodyPr/>
                    <a:lstStyle/>
                    <a:p>
                      <a:pPr algn="ctr" fontAlgn="ctr"/>
                      <a:r>
                        <a:rPr lang="ru-RU" sz="1600" b="0" i="0" u="none" strike="noStrike">
                          <a:solidFill>
                            <a:srgbClr val="000000"/>
                          </a:solidFill>
                          <a:effectLst/>
                          <a:latin typeface="Times New Roman" panose="02020603050405020304" pitchFamily="18" charset="0"/>
                        </a:rPr>
                        <a:t>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0" i="0" u="none" strike="noStrike" dirty="0">
                          <a:solidFill>
                            <a:srgbClr val="000000"/>
                          </a:solidFill>
                          <a:effectLst/>
                          <a:latin typeface="Times New Roman" panose="02020603050405020304" pitchFamily="18" charset="0"/>
                        </a:rPr>
                        <a:t>неналоговые доходы</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dirty="0">
                          <a:solidFill>
                            <a:srgbClr val="000000"/>
                          </a:solidFill>
                          <a:effectLst/>
                          <a:latin typeface="Times New Roman" panose="02020603050405020304" pitchFamily="18" charset="0"/>
                        </a:rPr>
                        <a:t>1 796,2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1 828,5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101,8</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709480503"/>
                  </a:ext>
                </a:extLst>
              </a:tr>
              <a:tr h="548056">
                <a:tc>
                  <a:txBody>
                    <a:bodyPr/>
                    <a:lstStyle/>
                    <a:p>
                      <a:pPr algn="ctr" fontAlgn="ctr"/>
                      <a:r>
                        <a:rPr lang="ru-RU" sz="1600" b="0" i="0" u="none" strike="noStrike">
                          <a:solidFill>
                            <a:srgbClr val="000000"/>
                          </a:solidFill>
                          <a:effectLst/>
                          <a:latin typeface="Times New Roman" panose="02020603050405020304" pitchFamily="18" charset="0"/>
                        </a:rPr>
                        <a:t>1.2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0" i="0" u="none" strike="noStrike">
                          <a:solidFill>
                            <a:srgbClr val="000000"/>
                          </a:solidFill>
                          <a:effectLst/>
                          <a:latin typeface="Times New Roman" panose="02020603050405020304" pitchFamily="18" charset="0"/>
                        </a:rPr>
                        <a:t>Безвозмездные поступления</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dirty="0">
                          <a:solidFill>
                            <a:srgbClr val="000000"/>
                          </a:solidFill>
                          <a:effectLst/>
                          <a:latin typeface="Times New Roman" panose="02020603050405020304" pitchFamily="18" charset="0"/>
                        </a:rPr>
                        <a:t>14 915,6</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a:solidFill>
                            <a:srgbClr val="000000"/>
                          </a:solidFill>
                          <a:effectLst/>
                          <a:latin typeface="Times New Roman" panose="02020603050405020304" pitchFamily="18" charset="0"/>
                        </a:rPr>
                        <a:t>13 904,5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a:solidFill>
                            <a:srgbClr val="000000"/>
                          </a:solidFill>
                          <a:effectLst/>
                          <a:latin typeface="Times New Roman" panose="02020603050405020304" pitchFamily="18" charset="0"/>
                        </a:rPr>
                        <a:t>93,2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763333081"/>
                  </a:ext>
                </a:extLst>
              </a:tr>
              <a:tr h="493718">
                <a:tc>
                  <a:txBody>
                    <a:bodyPr/>
                    <a:lstStyle/>
                    <a:p>
                      <a:pPr algn="ctr" fontAlgn="ctr"/>
                      <a:r>
                        <a:rPr lang="ru-RU" sz="1600" b="1" i="0" u="none" strike="noStrike">
                          <a:solidFill>
                            <a:srgbClr val="000000"/>
                          </a:solidFill>
                          <a:effectLst/>
                          <a:latin typeface="Times New Roman" panose="02020603050405020304" pitchFamily="18" charset="0"/>
                        </a:rPr>
                        <a:t>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1" i="0" u="none" strike="noStrike">
                          <a:solidFill>
                            <a:srgbClr val="000000"/>
                          </a:solidFill>
                          <a:effectLst/>
                          <a:latin typeface="Times New Roman" panose="02020603050405020304" pitchFamily="18" charset="0"/>
                        </a:rPr>
                        <a:t>Общий объем расходов</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dirty="0">
                          <a:solidFill>
                            <a:srgbClr val="000000"/>
                          </a:solidFill>
                          <a:effectLst/>
                          <a:latin typeface="Times New Roman" panose="02020603050405020304" pitchFamily="18" charset="0"/>
                        </a:rPr>
                        <a:t>23 996,0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22 600,5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dirty="0">
                          <a:solidFill>
                            <a:srgbClr val="000000"/>
                          </a:solidFill>
                          <a:effectLst/>
                          <a:latin typeface="Times New Roman" panose="02020603050405020304" pitchFamily="18" charset="0"/>
                        </a:rPr>
                        <a:t>94,2</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907068632"/>
                  </a:ext>
                </a:extLst>
              </a:tr>
              <a:tr h="843162">
                <a:tc>
                  <a:txBody>
                    <a:bodyPr/>
                    <a:lstStyle/>
                    <a:p>
                      <a:pPr algn="ctr" fontAlgn="ctr"/>
                      <a:r>
                        <a:rPr lang="ru-RU" sz="1600" b="1" i="0" u="none" strike="noStrike">
                          <a:solidFill>
                            <a:srgbClr val="000000"/>
                          </a:solidFill>
                          <a:effectLst/>
                          <a:latin typeface="Times New Roman" panose="02020603050405020304" pitchFamily="18" charset="0"/>
                        </a:rPr>
                        <a:t>3</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1" i="0" u="none" strike="noStrike">
                          <a:solidFill>
                            <a:srgbClr val="000000"/>
                          </a:solidFill>
                          <a:effectLst/>
                          <a:latin typeface="Times New Roman" panose="02020603050405020304" pitchFamily="18" charset="0"/>
                        </a:rPr>
                        <a:t>Дефицит бюджета(-), профицит бюджета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dirty="0">
                          <a:solidFill>
                            <a:srgbClr val="000000"/>
                          </a:solidFill>
                          <a:effectLst/>
                          <a:latin typeface="Times New Roman" panose="02020603050405020304" pitchFamily="18" charset="0"/>
                        </a:rPr>
                        <a:t>-1 279,0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dirty="0">
                          <a:solidFill>
                            <a:srgbClr val="000000"/>
                          </a:solidFill>
                          <a:effectLst/>
                          <a:latin typeface="Times New Roman" panose="02020603050405020304" pitchFamily="18" charset="0"/>
                        </a:rPr>
                        <a:t>-633,0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600" b="0" i="0" u="none" strike="noStrike" dirty="0">
                          <a:solidFill>
                            <a:srgbClr val="000000"/>
                          </a:solidFill>
                          <a:effectLst/>
                          <a:latin typeface="Times New Roman" panose="02020603050405020304" pitchFamily="18" charset="0"/>
                        </a:rPr>
                        <a:t>49,5</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33329377"/>
                  </a:ext>
                </a:extLst>
              </a:tr>
              <a:tr h="493718">
                <a:tc>
                  <a:txBody>
                    <a:bodyPr/>
                    <a:lstStyle/>
                    <a:p>
                      <a:pPr algn="ctr" fontAlgn="ctr"/>
                      <a:r>
                        <a:rPr lang="ru-RU" sz="1600" b="1" i="0" u="none" strike="noStrike">
                          <a:solidFill>
                            <a:srgbClr val="000000"/>
                          </a:solidFill>
                          <a:effectLst/>
                          <a:latin typeface="Times New Roman" panose="02020603050405020304" pitchFamily="18" charset="0"/>
                        </a:rPr>
                        <a:t>4</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600" b="1" i="0" u="none" strike="noStrike" dirty="0">
                          <a:solidFill>
                            <a:srgbClr val="000000"/>
                          </a:solidFill>
                          <a:effectLst/>
                          <a:latin typeface="Times New Roman" panose="02020603050405020304" pitchFamily="18" charset="0"/>
                        </a:rPr>
                        <a:t>Объем муниципального  долга</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600" b="0" i="0" u="none" strike="noStrike">
                          <a:solidFill>
                            <a:srgbClr val="000000"/>
                          </a:solidFill>
                          <a:effectLst/>
                          <a:latin typeface="Times New Roman" panose="02020603050405020304" pitchFamily="18" charset="0"/>
                        </a:rPr>
                        <a:t>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a:solidFill>
                            <a:srgbClr val="000000"/>
                          </a:solidFill>
                          <a:effectLst/>
                          <a:latin typeface="Times New Roman" panose="02020603050405020304" pitchFamily="18" charset="0"/>
                        </a:rPr>
                        <a:t>0</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fontAlgn="ctr"/>
                      <a:r>
                        <a:rPr lang="ru-RU" sz="1600" b="0" i="0" u="none" strike="noStrike" dirty="0">
                          <a:solidFill>
                            <a:srgbClr val="000000"/>
                          </a:solidFill>
                          <a:effectLst/>
                          <a:latin typeface="Times New Roman" panose="02020603050405020304" pitchFamily="18" charset="0"/>
                        </a:rPr>
                        <a:t> </a:t>
                      </a:r>
                    </a:p>
                  </a:txBody>
                  <a:tcPr marL="8626" marR="8626" marT="8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32448833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3528" y="260648"/>
            <a:ext cx="8496944" cy="830997"/>
          </a:xfrm>
          <a:prstGeom prst="rect">
            <a:avLst/>
          </a:prstGeom>
          <a:noFill/>
        </p:spPr>
        <p:txBody>
          <a:bodyPr wrap="square" rtlCol="0">
            <a:spAutoFit/>
          </a:bodyPr>
          <a:lstStyle/>
          <a:p>
            <a:pPr algn="ctr"/>
            <a:r>
              <a:rPr lang="ru-RU" sz="1600" b="1" dirty="0">
                <a:solidFill>
                  <a:srgbClr val="0000FF"/>
                </a:solidFill>
              </a:rPr>
              <a:t>Информация об объеме и структуре налоговых и неналоговых доходов, а также межбюджетных трансфертах, поступающих в бюджет  Городского округа Балашиха в сравнении с плановыми назначениями</a:t>
            </a:r>
            <a:r>
              <a:rPr lang="en-US" sz="1600" b="1" dirty="0">
                <a:solidFill>
                  <a:srgbClr val="0000FF"/>
                </a:solidFill>
              </a:rPr>
              <a:t> (</a:t>
            </a:r>
            <a:r>
              <a:rPr lang="ru-RU" sz="1600" b="1" dirty="0">
                <a:solidFill>
                  <a:srgbClr val="0000FF"/>
                </a:solidFill>
              </a:rPr>
              <a:t>млн. руб.)</a:t>
            </a:r>
          </a:p>
        </p:txBody>
      </p:sp>
      <p:graphicFrame>
        <p:nvGraphicFramePr>
          <p:cNvPr id="6" name="Таблица 5">
            <a:extLst>
              <a:ext uri="{FF2B5EF4-FFF2-40B4-BE49-F238E27FC236}">
                <a16:creationId xmlns:a16="http://schemas.microsoft.com/office/drawing/2014/main" id="{C878303B-2B07-42DD-8645-6B0B56B52F09}"/>
              </a:ext>
            </a:extLst>
          </p:cNvPr>
          <p:cNvGraphicFramePr>
            <a:graphicFrameLocks noGrp="1"/>
          </p:cNvGraphicFramePr>
          <p:nvPr>
            <p:extLst>
              <p:ext uri="{D42A27DB-BD31-4B8C-83A1-F6EECF244321}">
                <p14:modId xmlns:p14="http://schemas.microsoft.com/office/powerpoint/2010/main" val="2949136201"/>
              </p:ext>
            </p:extLst>
          </p:nvPr>
        </p:nvGraphicFramePr>
        <p:xfrm>
          <a:off x="323528" y="1091645"/>
          <a:ext cx="8568953" cy="5505708"/>
        </p:xfrm>
        <a:graphic>
          <a:graphicData uri="http://schemas.openxmlformats.org/drawingml/2006/table">
            <a:tbl>
              <a:tblPr/>
              <a:tblGrid>
                <a:gridCol w="1582139">
                  <a:extLst>
                    <a:ext uri="{9D8B030D-6E8A-4147-A177-3AD203B41FA5}">
                      <a16:colId xmlns:a16="http://schemas.microsoft.com/office/drawing/2014/main" val="1201368479"/>
                    </a:ext>
                  </a:extLst>
                </a:gridCol>
                <a:gridCol w="3510730">
                  <a:extLst>
                    <a:ext uri="{9D8B030D-6E8A-4147-A177-3AD203B41FA5}">
                      <a16:colId xmlns:a16="http://schemas.microsoft.com/office/drawing/2014/main" val="178044690"/>
                    </a:ext>
                  </a:extLst>
                </a:gridCol>
                <a:gridCol w="1432008">
                  <a:extLst>
                    <a:ext uri="{9D8B030D-6E8A-4147-A177-3AD203B41FA5}">
                      <a16:colId xmlns:a16="http://schemas.microsoft.com/office/drawing/2014/main" val="3561495959"/>
                    </a:ext>
                  </a:extLst>
                </a:gridCol>
                <a:gridCol w="970070">
                  <a:extLst>
                    <a:ext uri="{9D8B030D-6E8A-4147-A177-3AD203B41FA5}">
                      <a16:colId xmlns:a16="http://schemas.microsoft.com/office/drawing/2014/main" val="3215947840"/>
                    </a:ext>
                  </a:extLst>
                </a:gridCol>
                <a:gridCol w="1074006">
                  <a:extLst>
                    <a:ext uri="{9D8B030D-6E8A-4147-A177-3AD203B41FA5}">
                      <a16:colId xmlns:a16="http://schemas.microsoft.com/office/drawing/2014/main" val="3549242582"/>
                    </a:ext>
                  </a:extLst>
                </a:gridCol>
              </a:tblGrid>
              <a:tr h="982689">
                <a:tc>
                  <a:txBody>
                    <a:bodyPr/>
                    <a:lstStyle/>
                    <a:p>
                      <a:pPr algn="ctr" fontAlgn="ctr"/>
                      <a:r>
                        <a:rPr lang="ru-RU" sz="1200" b="0" i="0" u="none" strike="noStrike" dirty="0">
                          <a:solidFill>
                            <a:srgbClr val="000000"/>
                          </a:solidFill>
                          <a:effectLst/>
                          <a:latin typeface="Times New Roman" panose="02020603050405020304" pitchFamily="18" charset="0"/>
                        </a:rPr>
                        <a:t>Код бюджетной классификации (без указания кода главного администратора доходов бюджета)</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Наименование доходов</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План по  решению  о бюджете на 2022 год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Фактическое исполнение за 2022 год</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 исполнения уточненного плана</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extLst>
                  <a:ext uri="{0D108BD9-81ED-4DB2-BD59-A6C34878D82A}">
                    <a16:rowId xmlns:a16="http://schemas.microsoft.com/office/drawing/2014/main" val="51308728"/>
                  </a:ext>
                </a:extLst>
              </a:tr>
              <a:tr h="196790">
                <a:tc>
                  <a:txBody>
                    <a:bodyPr/>
                    <a:lstStyle/>
                    <a:p>
                      <a:pPr algn="ctr" fontAlgn="ctr"/>
                      <a:r>
                        <a:rPr lang="ru-RU" sz="1200" b="1" i="0" u="none" strike="noStrike">
                          <a:solidFill>
                            <a:srgbClr val="000000"/>
                          </a:solidFill>
                          <a:effectLst/>
                          <a:latin typeface="Times New Roman" panose="02020603050405020304" pitchFamily="18" charset="0"/>
                        </a:rPr>
                        <a:t>1 00 00000 00 0000 000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НАЛОГОВЫЕ И НЕНАЛОГОВЫЕ ДОХОДЫ</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7 801,2</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8 063,0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103,4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8724634"/>
                  </a:ext>
                </a:extLst>
              </a:tr>
              <a:tr h="196790">
                <a:tc>
                  <a:txBody>
                    <a:bodyPr/>
                    <a:lstStyle/>
                    <a:p>
                      <a:pPr algn="ctr" fontAlgn="ctr"/>
                      <a:r>
                        <a:rPr lang="ru-RU" sz="1200" b="1" i="0" u="none" strike="noStrike">
                          <a:solidFill>
                            <a:srgbClr val="000000"/>
                          </a:solidFill>
                          <a:effectLst/>
                          <a:latin typeface="Times New Roman" panose="02020603050405020304" pitchFamily="18" charset="0"/>
                        </a:rPr>
                        <a:t>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НАЛОГОВЫЕ ДОХОДЫ</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6 005,0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6 234,5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 103,8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53159153"/>
                  </a:ext>
                </a:extLst>
              </a:tr>
              <a:tr h="196790">
                <a:tc>
                  <a:txBody>
                    <a:bodyPr/>
                    <a:lstStyle/>
                    <a:p>
                      <a:pPr algn="ctr" fontAlgn="ctr"/>
                      <a:r>
                        <a:rPr lang="ru-RU" sz="1200" b="1" i="0" u="none" strike="noStrike">
                          <a:solidFill>
                            <a:srgbClr val="000000"/>
                          </a:solidFill>
                          <a:effectLst/>
                          <a:latin typeface="Times New Roman" panose="02020603050405020304" pitchFamily="18" charset="0"/>
                        </a:rPr>
                        <a:t>1 01 00000 00 0000 000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НАЛОГИ НА ПРИБЫЛЬ, ДОХОДЫ</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1 899,8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2 005,6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105,6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0027267"/>
                  </a:ext>
                </a:extLst>
              </a:tr>
              <a:tr h="196790">
                <a:tc>
                  <a:txBody>
                    <a:bodyPr/>
                    <a:lstStyle/>
                    <a:p>
                      <a:pPr algn="ctr" fontAlgn="ctr"/>
                      <a:r>
                        <a:rPr lang="ru-RU" sz="1200" b="0" i="0" u="none" strike="noStrike">
                          <a:solidFill>
                            <a:srgbClr val="000000"/>
                          </a:solidFill>
                          <a:effectLst/>
                          <a:latin typeface="Times New Roman" panose="02020603050405020304" pitchFamily="18" charset="0"/>
                        </a:rPr>
                        <a:t>1 01 02000 01 0000 110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dirty="0">
                          <a:solidFill>
                            <a:srgbClr val="000000"/>
                          </a:solidFill>
                          <a:effectLst/>
                          <a:latin typeface="Times New Roman" panose="02020603050405020304" pitchFamily="18" charset="0"/>
                        </a:rPr>
                        <a:t>Налог на доходы физических лиц</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1 899,8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2 005,6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105,6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80200702"/>
                  </a:ext>
                </a:extLst>
              </a:tr>
              <a:tr h="589739">
                <a:tc>
                  <a:txBody>
                    <a:bodyPr/>
                    <a:lstStyle/>
                    <a:p>
                      <a:pPr algn="ctr" fontAlgn="ctr"/>
                      <a:r>
                        <a:rPr lang="ru-RU" sz="1200" b="1" i="0" u="none" strike="noStrike">
                          <a:solidFill>
                            <a:srgbClr val="000000"/>
                          </a:solidFill>
                          <a:effectLst/>
                          <a:latin typeface="Times New Roman" panose="02020603050405020304" pitchFamily="18" charset="0"/>
                        </a:rPr>
                        <a:t>1 03 00000 00 0000 000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dirty="0">
                          <a:solidFill>
                            <a:srgbClr val="000000"/>
                          </a:solidFill>
                          <a:effectLst/>
                          <a:latin typeface="Times New Roman" panose="02020603050405020304" pitchFamily="18" charset="0"/>
                        </a:rPr>
                        <a:t>НАЛОГИ НА ТОВАРЫ (РАБОТЫ, УСЛУГИ), РЕАЛИЗУЕМЫЕ НА ТЕРРИТОРИИ РОССИЙСКОЙ ФЕДЕРАЦИИ</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45,5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52,5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115,4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1184411"/>
                  </a:ext>
                </a:extLst>
              </a:tr>
              <a:tr h="392950">
                <a:tc>
                  <a:txBody>
                    <a:bodyPr/>
                    <a:lstStyle/>
                    <a:p>
                      <a:pPr algn="ctr" fontAlgn="ctr"/>
                      <a:r>
                        <a:rPr lang="ru-RU" sz="1200" b="0" i="0" u="none" strike="noStrike">
                          <a:solidFill>
                            <a:srgbClr val="000000"/>
                          </a:solidFill>
                          <a:effectLst/>
                          <a:latin typeface="Times New Roman" panose="02020603050405020304" pitchFamily="18" charset="0"/>
                        </a:rPr>
                        <a:t>1 03 02000 01 0000 110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Акцизы по подакцизным товарам (продукции), производимым на территории Российской Федерации</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45,5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52,5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115,4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81327466"/>
                  </a:ext>
                </a:extLst>
              </a:tr>
              <a:tr h="196790">
                <a:tc>
                  <a:txBody>
                    <a:bodyPr/>
                    <a:lstStyle/>
                    <a:p>
                      <a:pPr algn="ctr" fontAlgn="ctr"/>
                      <a:r>
                        <a:rPr lang="ru-RU" sz="1200" b="0" i="0" u="none" strike="noStrike">
                          <a:solidFill>
                            <a:srgbClr val="000000"/>
                          </a:solidFill>
                          <a:effectLst/>
                          <a:latin typeface="Times New Roman" panose="02020603050405020304" pitchFamily="18" charset="0"/>
                        </a:rPr>
                        <a:t>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1" u="none" strike="noStrike">
                          <a:solidFill>
                            <a:srgbClr val="000000"/>
                          </a:solidFill>
                          <a:effectLst/>
                          <a:latin typeface="Times New Roman" panose="02020603050405020304" pitchFamily="18" charset="0"/>
                        </a:rPr>
                        <a:t>Акцизы на автомобильный бензин</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dirty="0">
                          <a:solidFill>
                            <a:srgbClr val="000000"/>
                          </a:solidFill>
                          <a:effectLst/>
                          <a:latin typeface="Times New Roman" panose="02020603050405020304" pitchFamily="18" charset="0"/>
                        </a:rPr>
                        <a:t> 27,4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dirty="0">
                          <a:solidFill>
                            <a:srgbClr val="000000"/>
                          </a:solidFill>
                          <a:effectLst/>
                          <a:latin typeface="Times New Roman" panose="02020603050405020304" pitchFamily="18" charset="0"/>
                        </a:rPr>
                        <a:t>29,0 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105,8 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6672843"/>
                  </a:ext>
                </a:extLst>
              </a:tr>
              <a:tr h="196790">
                <a:tc>
                  <a:txBody>
                    <a:bodyPr/>
                    <a:lstStyle/>
                    <a:p>
                      <a:pPr algn="ctr" fontAlgn="ctr"/>
                      <a:r>
                        <a:rPr lang="ru-RU" sz="1200" b="1" i="0" u="none" strike="noStrike">
                          <a:solidFill>
                            <a:srgbClr val="000000"/>
                          </a:solidFill>
                          <a:effectLst/>
                          <a:latin typeface="Times New Roman" panose="02020603050405020304" pitchFamily="18" charset="0"/>
                        </a:rPr>
                        <a:t>1 05 00000 00 0000 000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НАЛОГИ НА СОВОКУПНЫЙ ДОХОД</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2 393,6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2 444,8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102,1</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75668518"/>
                  </a:ext>
                </a:extLst>
              </a:tr>
              <a:tr h="392950">
                <a:tc>
                  <a:txBody>
                    <a:bodyPr/>
                    <a:lstStyle/>
                    <a:p>
                      <a:pPr algn="ctr" fontAlgn="ctr"/>
                      <a:r>
                        <a:rPr lang="ru-RU" sz="1200" b="0" i="0" u="none" strike="noStrike">
                          <a:solidFill>
                            <a:srgbClr val="000000"/>
                          </a:solidFill>
                          <a:effectLst/>
                          <a:latin typeface="Times New Roman" panose="02020603050405020304" pitchFamily="18" charset="0"/>
                        </a:rPr>
                        <a:t>1 05 01000 00 0000 110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dirty="0">
                          <a:solidFill>
                            <a:srgbClr val="000000"/>
                          </a:solidFill>
                          <a:effectLst/>
                          <a:latin typeface="Times New Roman" panose="02020603050405020304" pitchFamily="18" charset="0"/>
                        </a:rPr>
                        <a:t>Налог, взимаемый в связи с применением упрощенной системы налогообложения</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2 116,5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dirty="0">
                          <a:solidFill>
                            <a:srgbClr val="000000"/>
                          </a:solidFill>
                          <a:effectLst/>
                          <a:latin typeface="Times New Roman" panose="02020603050405020304" pitchFamily="18" charset="0"/>
                        </a:rPr>
                        <a:t>2 163,8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102,2</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774762850"/>
                  </a:ext>
                </a:extLst>
              </a:tr>
              <a:tr h="392950">
                <a:tc>
                  <a:txBody>
                    <a:bodyPr/>
                    <a:lstStyle/>
                    <a:p>
                      <a:pPr algn="ctr" fontAlgn="ctr"/>
                      <a:r>
                        <a:rPr lang="ru-RU" sz="1200" b="0" i="0" u="none" strike="noStrike">
                          <a:solidFill>
                            <a:srgbClr val="000000"/>
                          </a:solidFill>
                          <a:effectLst/>
                          <a:latin typeface="Times New Roman" panose="02020603050405020304" pitchFamily="18" charset="0"/>
                        </a:rPr>
                        <a:t>1 05 02000 02 0000 110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Единый налог на вмененный доход для отдельных видов деятельности</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-0,9</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24228764"/>
                  </a:ext>
                </a:extLst>
              </a:tr>
              <a:tr h="196790">
                <a:tc>
                  <a:txBody>
                    <a:bodyPr/>
                    <a:lstStyle/>
                    <a:p>
                      <a:pPr algn="ctr" fontAlgn="ctr"/>
                      <a:r>
                        <a:rPr lang="ru-RU" sz="1200" b="0" i="0" u="none" strike="noStrike">
                          <a:solidFill>
                            <a:srgbClr val="000000"/>
                          </a:solidFill>
                          <a:effectLst/>
                          <a:latin typeface="Times New Roman" panose="02020603050405020304" pitchFamily="18" charset="0"/>
                        </a:rPr>
                        <a:t>1 05 03000 01 0000 110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Единый сельскохозяйственный налог</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2,1</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2,1</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266826161"/>
                  </a:ext>
                </a:extLst>
              </a:tr>
              <a:tr h="392950">
                <a:tc>
                  <a:txBody>
                    <a:bodyPr/>
                    <a:lstStyle/>
                    <a:p>
                      <a:pPr algn="ctr" fontAlgn="ctr"/>
                      <a:r>
                        <a:rPr lang="ru-RU" sz="1200" b="0" i="0" u="none" strike="noStrike">
                          <a:solidFill>
                            <a:srgbClr val="000000"/>
                          </a:solidFill>
                          <a:effectLst/>
                          <a:latin typeface="Times New Roman" panose="02020603050405020304" pitchFamily="18" charset="0"/>
                        </a:rPr>
                        <a:t>1 05 04000 02 0000 110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Налог, взимаемый в связи с применением патентной системы налогообложения</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275,0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279,8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101,7</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46060217"/>
                  </a:ext>
                </a:extLst>
              </a:tr>
              <a:tr h="196790">
                <a:tc>
                  <a:txBody>
                    <a:bodyPr/>
                    <a:lstStyle/>
                    <a:p>
                      <a:pPr algn="ctr" fontAlgn="ctr"/>
                      <a:r>
                        <a:rPr lang="ru-RU" sz="1200" b="1" i="0" u="none" strike="noStrike">
                          <a:solidFill>
                            <a:srgbClr val="000000"/>
                          </a:solidFill>
                          <a:effectLst/>
                          <a:latin typeface="Times New Roman" panose="02020603050405020304" pitchFamily="18" charset="0"/>
                        </a:rPr>
                        <a:t>1 06 00000 00 0000 000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НАЛОГИ НА ИМУЩЕСТВО</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1 580,5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a:solidFill>
                            <a:srgbClr val="000000"/>
                          </a:solidFill>
                          <a:effectLst/>
                          <a:latin typeface="Times New Roman" panose="02020603050405020304" pitchFamily="18" charset="0"/>
                        </a:rPr>
                        <a:t>1 639,2</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1" i="0" u="none" strike="noStrike" dirty="0">
                          <a:solidFill>
                            <a:srgbClr val="000000"/>
                          </a:solidFill>
                          <a:effectLst/>
                          <a:latin typeface="Times New Roman" panose="02020603050405020304" pitchFamily="18" charset="0"/>
                        </a:rPr>
                        <a:t>103,7</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49634641"/>
                  </a:ext>
                </a:extLst>
              </a:tr>
              <a:tr h="196790">
                <a:tc>
                  <a:txBody>
                    <a:bodyPr/>
                    <a:lstStyle/>
                    <a:p>
                      <a:pPr algn="ctr" fontAlgn="ctr"/>
                      <a:r>
                        <a:rPr lang="ru-RU" sz="1200" b="0" i="0" u="none" strike="noStrike">
                          <a:solidFill>
                            <a:srgbClr val="000000"/>
                          </a:solidFill>
                          <a:effectLst/>
                          <a:latin typeface="Times New Roman" panose="02020603050405020304" pitchFamily="18" charset="0"/>
                        </a:rPr>
                        <a:t>1 06 01000 00 0000 110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Налог на имущество физических лиц</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545,5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a:solidFill>
                            <a:srgbClr val="000000"/>
                          </a:solidFill>
                          <a:effectLst/>
                          <a:latin typeface="Times New Roman" panose="02020603050405020304" pitchFamily="18" charset="0"/>
                        </a:rPr>
                        <a:t>579,8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106,3</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99596840"/>
                  </a:ext>
                </a:extLst>
              </a:tr>
              <a:tr h="196790">
                <a:tc>
                  <a:txBody>
                    <a:bodyPr/>
                    <a:lstStyle/>
                    <a:p>
                      <a:pPr algn="ctr" fontAlgn="ctr"/>
                      <a:r>
                        <a:rPr lang="ru-RU" sz="1200" b="0" i="0" u="none" strike="noStrike">
                          <a:solidFill>
                            <a:srgbClr val="000000"/>
                          </a:solidFill>
                          <a:effectLst/>
                          <a:latin typeface="Times New Roman" panose="02020603050405020304" pitchFamily="18" charset="0"/>
                        </a:rPr>
                        <a:t>1 06 06000 00 0000 110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0" i="0" u="none" strike="noStrike">
                          <a:solidFill>
                            <a:srgbClr val="000000"/>
                          </a:solidFill>
                          <a:effectLst/>
                          <a:latin typeface="Times New Roman" panose="02020603050405020304" pitchFamily="18" charset="0"/>
                        </a:rPr>
                        <a:t>Земельный налог</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0" i="0" u="none" strike="noStrike">
                          <a:solidFill>
                            <a:srgbClr val="000000"/>
                          </a:solidFill>
                          <a:effectLst/>
                          <a:latin typeface="Times New Roman" panose="02020603050405020304" pitchFamily="18" charset="0"/>
                        </a:rPr>
                        <a:t>1 035,0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a:solidFill>
                            <a:srgbClr val="000000"/>
                          </a:solidFill>
                          <a:effectLst/>
                          <a:latin typeface="Times New Roman" panose="02020603050405020304" pitchFamily="18" charset="0"/>
                        </a:rPr>
                        <a:t>1 059,4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ru-RU" sz="1200" b="0" i="0" u="none" strike="noStrike" dirty="0">
                          <a:solidFill>
                            <a:srgbClr val="000000"/>
                          </a:solidFill>
                          <a:effectLst/>
                          <a:latin typeface="Times New Roman" panose="02020603050405020304" pitchFamily="18" charset="0"/>
                        </a:rPr>
                        <a:t>102,4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395632041"/>
                  </a:ext>
                </a:extLst>
              </a:tr>
              <a:tr h="196790">
                <a:tc>
                  <a:txBody>
                    <a:bodyPr/>
                    <a:lstStyle/>
                    <a:p>
                      <a:pPr algn="ctr" fontAlgn="ctr"/>
                      <a:r>
                        <a:rPr lang="ru-RU" sz="1200" b="0" i="0" u="none" strike="noStrike">
                          <a:solidFill>
                            <a:srgbClr val="000000"/>
                          </a:solidFill>
                          <a:effectLst/>
                          <a:latin typeface="Times New Roman" panose="02020603050405020304" pitchFamily="18" charset="0"/>
                        </a:rPr>
                        <a:t>1 08 00000 00 0000 000</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ГОСУДАРСТВЕННАЯ ПОШЛИНА</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dirty="0">
                          <a:solidFill>
                            <a:srgbClr val="000000"/>
                          </a:solidFill>
                          <a:effectLst/>
                          <a:latin typeface="Times New Roman" panose="02020603050405020304" pitchFamily="18" charset="0"/>
                        </a:rPr>
                        <a:t>85,6</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92,4</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107,8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81933040"/>
                  </a:ext>
                </a:extLst>
              </a:tr>
              <a:tr h="196790">
                <a:tc>
                  <a:txBody>
                    <a:bodyPr/>
                    <a:lstStyle/>
                    <a:p>
                      <a:pPr algn="ctr" fontAlgn="ctr"/>
                      <a:r>
                        <a:rPr lang="ru-RU" sz="1200" b="0" i="0" u="none" strike="noStrike">
                          <a:solidFill>
                            <a:srgbClr val="000000"/>
                          </a:solidFill>
                          <a:effectLst/>
                          <a:latin typeface="Times New Roman" panose="02020603050405020304" pitchFamily="18" charset="0"/>
                        </a:rPr>
                        <a:t> </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l" fontAlgn="ctr"/>
                      <a:r>
                        <a:rPr lang="ru-RU" sz="1200" b="1" i="0" u="none" strike="noStrike">
                          <a:solidFill>
                            <a:srgbClr val="000000"/>
                          </a:solidFill>
                          <a:effectLst/>
                          <a:latin typeface="Times New Roman" panose="02020603050405020304" pitchFamily="18" charset="0"/>
                        </a:rPr>
                        <a:t>НЕНАЛОГОВЫЕ ДОХОДЫ</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FFB1"/>
                    </a:solidFill>
                  </a:tcPr>
                </a:tc>
                <a:tc>
                  <a:txBody>
                    <a:bodyPr/>
                    <a:lstStyle/>
                    <a:p>
                      <a:pPr algn="ctr" fontAlgn="ctr"/>
                      <a:r>
                        <a:rPr lang="ru-RU" sz="1200" b="1" i="0" u="none" strike="noStrike">
                          <a:solidFill>
                            <a:srgbClr val="000000"/>
                          </a:solidFill>
                          <a:effectLst/>
                          <a:latin typeface="Times New Roman" panose="02020603050405020304" pitchFamily="18" charset="0"/>
                        </a:rPr>
                        <a:t>1 796,2</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a:solidFill>
                            <a:srgbClr val="000000"/>
                          </a:solidFill>
                          <a:effectLst/>
                          <a:latin typeface="Times New Roman" panose="02020603050405020304" pitchFamily="18" charset="0"/>
                        </a:rPr>
                        <a:t>1 828,5</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ru-RU" sz="1200" b="1" i="0" u="none" strike="noStrike" dirty="0">
                          <a:solidFill>
                            <a:srgbClr val="000000"/>
                          </a:solidFill>
                          <a:effectLst/>
                          <a:latin typeface="Times New Roman" panose="02020603050405020304" pitchFamily="18" charset="0"/>
                        </a:rPr>
                        <a:t>101,8</a:t>
                      </a:r>
                    </a:p>
                  </a:txBody>
                  <a:tcPr marL="7021" marR="7021" marT="7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793266025"/>
                  </a:ext>
                </a:extLst>
              </a:tr>
            </a:tbl>
          </a:graphicData>
        </a:graphic>
      </p:graphicFrame>
    </p:spTree>
    <p:extLst>
      <p:ext uri="{BB962C8B-B14F-4D97-AF65-F5344CB8AC3E}">
        <p14:creationId xmlns:p14="http://schemas.microsoft.com/office/powerpoint/2010/main" val="8448377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5861</TotalTime>
  <Words>14833</Words>
  <Application>Microsoft Office PowerPoint</Application>
  <PresentationFormat>Экран (4:3)</PresentationFormat>
  <Paragraphs>3410</Paragraphs>
  <Slides>58</Slides>
  <Notes>2</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58</vt:i4>
      </vt:variant>
    </vt:vector>
  </HeadingPairs>
  <TitlesOfParts>
    <vt:vector size="69" baseType="lpstr">
      <vt:lpstr>Arial</vt:lpstr>
      <vt:lpstr>Bookshelf Symbol 7</vt:lpstr>
      <vt:lpstr>Calibri</vt:lpstr>
      <vt:lpstr>Cambria</vt:lpstr>
      <vt:lpstr>Franklin Gothic Book</vt:lpstr>
      <vt:lpstr>Franklin Gothic Medium</vt:lpstr>
      <vt:lpstr>Lucida Sans Unicode</vt:lpstr>
      <vt:lpstr>Times New Roman</vt:lpstr>
      <vt:lpstr>Wingdings 2</vt:lpstr>
      <vt:lpstr>Трек</vt:lpstr>
      <vt:lpstr>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Удельный вес расходов бюджета Городского округа Балашиха в рамках муниципальных программ за 2022 год (млн. руб.)</vt:lpstr>
      <vt:lpstr>Расходы бюджета Городского округа Балашиха на социальную сферу в общем объеме расходов, млн.руб.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ed</dc:creator>
  <cp:lastModifiedBy>lanenkova</cp:lastModifiedBy>
  <cp:revision>535</cp:revision>
  <dcterms:created xsi:type="dcterms:W3CDTF">2017-05-18T11:37:55Z</dcterms:created>
  <dcterms:modified xsi:type="dcterms:W3CDTF">2023-04-04T14:01:46Z</dcterms:modified>
</cp:coreProperties>
</file>