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1" r:id="rId2"/>
    <p:sldId id="332" r:id="rId3"/>
    <p:sldId id="294" r:id="rId4"/>
    <p:sldId id="333" r:id="rId5"/>
    <p:sldId id="361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296" r:id="rId15"/>
    <p:sldId id="337" r:id="rId16"/>
    <p:sldId id="338" r:id="rId17"/>
    <p:sldId id="339" r:id="rId18"/>
    <p:sldId id="420" r:id="rId19"/>
    <p:sldId id="340" r:id="rId20"/>
    <p:sldId id="334" r:id="rId21"/>
    <p:sldId id="342" r:id="rId22"/>
    <p:sldId id="344" r:id="rId23"/>
    <p:sldId id="345" r:id="rId24"/>
    <p:sldId id="346" r:id="rId25"/>
    <p:sldId id="347" r:id="rId26"/>
    <p:sldId id="395" r:id="rId27"/>
    <p:sldId id="396" r:id="rId28"/>
    <p:sldId id="398" r:id="rId29"/>
    <p:sldId id="457" r:id="rId30"/>
    <p:sldId id="359" r:id="rId31"/>
    <p:sldId id="352" r:id="rId32"/>
    <p:sldId id="422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56" r:id="rId43"/>
    <p:sldId id="31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CCFF"/>
    <a:srgbClr val="8DB4E2"/>
    <a:srgbClr val="00FF99"/>
    <a:srgbClr val="00CC99"/>
    <a:srgbClr val="339966"/>
    <a:srgbClr val="339933"/>
    <a:srgbClr val="66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18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172.16.98.11\files\&#1069;&#1082;&#1086;&#1085;&#1086;&#1084;&#1080;&#1082;&#1072;\&#1054;&#1058;&#1044;&#1045;&#1051;%20&#1040;&#1053;&#1040;&#1051;&#1048;&#1047;&#1040;%20&#1048;%20&#1055;&#1056;&#1054;&#1043;&#1053;&#1054;&#1047;&#1048;&#1056;&#1054;&#1042;&#1040;&#1053;&#1048;&#1071;\&#1053;&#1072;&#1087;&#1088;&#1072;&#1074;&#1083;&#1077;&#1085;&#1080;&#1103;%20&#1076;&#1077;&#1103;&#1090;&#1077;&#1083;&#1100;&#1085;&#1086;&#1089;&#1090;&#1080;%20&#1086;&#1090;&#1076;&#1077;&#1083;&#1072;\&#1055;&#1056;&#1054;&#1043;&#1053;&#1054;&#1047;\&#1055;&#1088;&#1086;&#1075;&#1085;&#1086;&#1079;%202022-2024\&#1050;%20&#1087;&#1091;&#1073;&#1083;&#1080;&#1095;&#1085;&#1099;&#1084;%20&#1089;&#1083;&#1091;&#1096;&#1072;&#1085;&#1080;&#1103;&#1084;\&#1044;&#1080;&#1072;&#1075;&#1088;&#1072;&#1084;&#1084;&#1072;%20&#1074;%20Microsoft%20PowerPoin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98.11\files\&#1069;&#1082;&#1086;&#1085;&#1086;&#1084;&#1080;&#1082;&#1072;\&#1054;&#1058;&#1044;&#1045;&#1051;%20&#1040;&#1053;&#1040;&#1051;&#1048;&#1047;&#1040;%20&#1048;%20&#1055;&#1056;&#1054;&#1043;&#1053;&#1054;&#1047;&#1048;&#1056;&#1054;&#1042;&#1040;&#1053;&#1048;&#1071;\&#1053;&#1072;&#1087;&#1088;&#1072;&#1074;&#1083;&#1077;&#1085;&#1080;&#1103;%20&#1076;&#1077;&#1103;&#1090;&#1077;&#1083;&#1100;&#1085;&#1086;&#1089;&#1090;&#1080;%20&#1086;&#1090;&#1076;&#1077;&#1083;&#1072;\&#1055;&#1056;&#1054;&#1043;&#1053;&#1054;&#1047;\&#1055;&#1088;&#1086;&#1075;&#1085;&#1086;&#1079;%202022-2024\&#1050;%20&#1087;&#1091;&#1073;&#1083;&#1080;&#1095;&#1085;&#1099;&#1084;%20&#1089;&#1083;&#1091;&#1096;&#1072;&#1085;&#1080;&#1103;&#1084;\&#1044;&#1080;&#1072;&#1075;&#1088;&#1072;&#1084;&#1084;&#1072;%20&#1074;%20Microsoft%20PowerPoin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3745295425192"/>
          <c:y val="6.2838449726058773E-2"/>
          <c:w val="0.48284996513795214"/>
          <c:h val="0.78058666934327148"/>
        </c:manualLayout>
      </c:layout>
      <c:pieChart>
        <c:varyColors val="1"/>
        <c:ser>
          <c:idx val="0"/>
          <c:order val="0"/>
          <c:spPr>
            <a:ln>
              <a:noFill/>
            </a:ln>
            <a:effectLst>
              <a:glow rad="63500">
                <a:schemeClr val="tx2">
                  <a:lumMod val="75000"/>
                  <a:alpha val="15000"/>
                </a:schemeClr>
              </a:glow>
              <a:outerShdw blurRad="50800" dist="38100" dir="2700000" algn="tl" rotWithShape="0">
                <a:prstClr val="black">
                  <a:alpha val="91000"/>
                </a:prstClr>
              </a:outerShdw>
            </a:effectLst>
          </c:spPr>
          <c:explosion val="1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>
                <a:glow rad="63500">
                  <a:schemeClr val="tx2">
                    <a:lumMod val="75000"/>
                    <a:alpha val="15000"/>
                  </a:schemeClr>
                </a:glow>
                <a:outerShdw blurRad="50800" dist="38100" dir="2700000" algn="tl" rotWithShape="0">
                  <a:prstClr val="black">
                    <a:alpha val="9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84-4004-8691-A0545772375A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>
                <a:glow rad="63500">
                  <a:schemeClr val="tx2">
                    <a:lumMod val="75000"/>
                    <a:alpha val="15000"/>
                  </a:schemeClr>
                </a:glow>
                <a:outerShdw blurRad="50800" dist="38100" dir="2700000" algn="tl" rotWithShape="0">
                  <a:prstClr val="black">
                    <a:alpha val="9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84-4004-8691-A0545772375A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glow rad="63500">
                  <a:schemeClr val="tx2">
                    <a:lumMod val="75000"/>
                    <a:alpha val="15000"/>
                  </a:schemeClr>
                </a:glow>
                <a:outerShdw blurRad="50800" dist="38100" dir="2700000" algn="tl" rotWithShape="0">
                  <a:prstClr val="black">
                    <a:alpha val="9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84-4004-8691-A0545772375A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>
                <a:glow rad="63500">
                  <a:schemeClr val="tx2">
                    <a:lumMod val="75000"/>
                    <a:alpha val="15000"/>
                  </a:schemeClr>
                </a:glow>
                <a:outerShdw blurRad="50800" dist="38100" dir="2700000" algn="tl" rotWithShape="0">
                  <a:prstClr val="black">
                    <a:alpha val="91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84-4004-8691-A0545772375A}"/>
              </c:ext>
            </c:extLst>
          </c:dPt>
          <c:dLbls>
            <c:dLbl>
              <c:idx val="0"/>
              <c:layout>
                <c:manualLayout>
                  <c:x val="-5.7596177606162842E-3"/>
                  <c:y val="9.58177079809273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72343690038628"/>
                      <c:h val="0.44693623601559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84-4004-8691-A0545772375A}"/>
                </c:ext>
              </c:extLst>
            </c:dLbl>
            <c:dLbl>
              <c:idx val="1"/>
              <c:layout>
                <c:manualLayout>
                  <c:x val="2.2571149136528537E-2"/>
                  <c:y val="5.690772390164836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84-4004-8691-A0545772375A}"/>
                </c:ext>
              </c:extLst>
            </c:dLbl>
            <c:dLbl>
              <c:idx val="2"/>
              <c:layout>
                <c:manualLayout>
                  <c:x val="-0.10682026663680537"/>
                  <c:y val="-2.84549821816091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88578254021529"/>
                      <c:h val="0.1972775703359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C84-4004-8691-A0545772375A}"/>
                </c:ext>
              </c:extLst>
            </c:dLbl>
            <c:dLbl>
              <c:idx val="3"/>
              <c:layout>
                <c:manualLayout>
                  <c:x val="1.5829905913354463E-2"/>
                  <c:y val="-3.969067291367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24583875816351"/>
                      <c:h val="0.28054163606569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C84-4004-8691-A05457723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'2023'!$A$2:$A$5</c:f>
              <c:strCache>
                <c:ptCount val="4"/>
                <c:pt idx="0">
                  <c:v>предприятия торговли и общественного питания </c:v>
                </c:pt>
                <c:pt idx="1">
                  <c:v>транспорт</c:v>
                </c:pt>
                <c:pt idx="2">
                  <c:v>строительство</c:v>
                </c:pt>
                <c:pt idx="3">
                  <c:v>другие отрасли</c:v>
                </c:pt>
              </c:strCache>
            </c:strRef>
          </c:cat>
          <c:val>
            <c:numRef>
              <c:f>'2023'!$B$2:$B$5</c:f>
              <c:numCache>
                <c:formatCode>General</c:formatCode>
                <c:ptCount val="4"/>
                <c:pt idx="0">
                  <c:v>37.299999999999997</c:v>
                </c:pt>
                <c:pt idx="1">
                  <c:v>10.7</c:v>
                </c:pt>
                <c:pt idx="2">
                  <c:v>8.9</c:v>
                </c:pt>
                <c:pt idx="3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84-4004-8691-A05457723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"/>
      </c:pieChart>
      <c:spPr>
        <a:noFill/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  <a:softEdge rad="2794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626006680898242E-2"/>
          <c:y val="0.11960556602697672"/>
          <c:w val="0.81060235709862005"/>
          <c:h val="0.76078886794604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9E8-43D8-8AB3-DFA3D30678D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E9E8-43D8-8AB3-DFA3D30678D6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E9E8-43D8-8AB3-DFA3D30678D6}"/>
              </c:ext>
            </c:extLst>
          </c:dPt>
          <c:dLbls>
            <c:dLbl>
              <c:idx val="0"/>
              <c:layout>
                <c:manualLayout>
                  <c:x val="-0.18578775510015941"/>
                  <c:y val="9.2440506045559451E-2"/>
                </c:manualLayout>
              </c:layout>
              <c:tx>
                <c:rich>
                  <a:bodyPr/>
                  <a:lstStyle/>
                  <a:p>
                    <a:fld id="{0558D075-8C4B-4FF4-B94E-27327E1A0CD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3197,0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9E8-43D8-8AB3-DFA3D30678D6}"/>
                </c:ext>
              </c:extLst>
            </c:dLbl>
            <c:dLbl>
              <c:idx val="1"/>
              <c:layout>
                <c:manualLayout>
                  <c:x val="-8.8078312115851529E-2"/>
                  <c:y val="-0.3383060660799197"/>
                </c:manualLayout>
              </c:layout>
              <c:tx>
                <c:rich>
                  <a:bodyPr/>
                  <a:lstStyle/>
                  <a:p>
                    <a:fld id="{927CEFA2-884A-4934-9B15-918575C47FA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3B144E82-6441-4C77-9F6F-EE1B0E8B42F2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E8-43D8-8AB3-DFA3D30678D6}"/>
                </c:ext>
              </c:extLst>
            </c:dLbl>
            <c:dLbl>
              <c:idx val="2"/>
              <c:layout>
                <c:manualLayout>
                  <c:x val="0.22832044795614478"/>
                  <c:y val="-0.12878703336942993"/>
                </c:manualLayout>
              </c:layout>
              <c:tx>
                <c:rich>
                  <a:bodyPr/>
                  <a:lstStyle/>
                  <a:p>
                    <a:fld id="{CF3A389A-351A-43E1-BC3C-4BF7B386A28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3126,6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E8-43D8-8AB3-DFA3D30678D6}"/>
                </c:ext>
              </c:extLst>
            </c:dLbl>
            <c:dLbl>
              <c:idx val="3"/>
              <c:layout>
                <c:manualLayout>
                  <c:x val="0.12062653749251873"/>
                  <c:y val="6.5129922606864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 4,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9E8-43D8-8AB3-DFA3D30678D6}"/>
                </c:ext>
              </c:extLst>
            </c:dLbl>
            <c:dLbl>
              <c:idx val="4"/>
              <c:layout>
                <c:manualLayout>
                  <c:x val="-0.17138522385362068"/>
                  <c:y val="0.22941139944340641"/>
                </c:manualLayout>
              </c:layout>
              <c:tx>
                <c:rich>
                  <a:bodyPr/>
                  <a:lstStyle/>
                  <a:p>
                    <a:fld id="{2C75B4C9-BF28-4371-9DB3-55813710474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EA75101-E98E-4265-98B7-E5E985D403E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E8-43D8-8AB3-DFA3D30678D6}"/>
                </c:ext>
              </c:extLst>
            </c:dLbl>
            <c:dLbl>
              <c:idx val="5"/>
              <c:layout>
                <c:manualLayout>
                  <c:x val="1.6946319784811339E-2"/>
                  <c:y val="-2.86764249304258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E8-43D8-8AB3-DFA3D30678D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71BD6BD-84DD-4F67-85E5-A1DCA1C9550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8EDE661C-4D71-4201-8B35-90EBF643FD4F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78A-45E9-8369-A88F81779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3197</c:v>
                </c:pt>
                <c:pt idx="1">
                  <c:v>1058.3</c:v>
                </c:pt>
                <c:pt idx="2">
                  <c:v>3126.5</c:v>
                </c:pt>
                <c:pt idx="3">
                  <c:v>293.39999999999998</c:v>
                </c:pt>
                <c:pt idx="4">
                  <c:v>656.9</c:v>
                </c:pt>
                <c:pt idx="5">
                  <c:v>0</c:v>
                </c:pt>
                <c:pt idx="6">
                  <c:v>56.9</c:v>
                </c:pt>
                <c:pt idx="7">
                  <c:v>85.2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E8-43D8-8AB3-DFA3D3067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10916326402131"/>
          <c:w val="0.95719558642980385"/>
          <c:h val="0.88890836735978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048-46C8-8142-F3CE90D9E41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048-46C8-8142-F3CE90D9E412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8048-46C8-8142-F3CE90D9E412}"/>
              </c:ext>
            </c:extLst>
          </c:dPt>
          <c:dLbls>
            <c:dLbl>
              <c:idx val="0"/>
              <c:layout>
                <c:manualLayout>
                  <c:x val="-0.21049340827877824"/>
                  <c:y val="0.10281815212616201"/>
                </c:manualLayout>
              </c:layout>
              <c:tx>
                <c:rich>
                  <a:bodyPr/>
                  <a:lstStyle/>
                  <a:p>
                    <a:fld id="{51FDE1E3-7218-4363-9574-2D3A9477765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C1403D45-FDAB-4EE1-8439-C12E649CFAD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048-46C8-8142-F3CE90D9E412}"/>
                </c:ext>
              </c:extLst>
            </c:dLbl>
            <c:dLbl>
              <c:idx val="1"/>
              <c:layout>
                <c:manualLayout>
                  <c:x val="-0.17277546569598448"/>
                  <c:y val="-0.33475734868793378"/>
                </c:manualLayout>
              </c:layout>
              <c:tx>
                <c:rich>
                  <a:bodyPr/>
                  <a:lstStyle/>
                  <a:p>
                    <a:fld id="{F4976358-127B-4F20-B464-C1E58A02A2C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F7B38615-34D9-4C99-A0F9-B2B45576ABE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48-46C8-8142-F3CE90D9E412}"/>
                </c:ext>
              </c:extLst>
            </c:dLbl>
            <c:dLbl>
              <c:idx val="2"/>
              <c:layout>
                <c:manualLayout>
                  <c:x val="0.28496965964674181"/>
                  <c:y val="-0.18143778245956788"/>
                </c:manualLayout>
              </c:layout>
              <c:tx>
                <c:rich>
                  <a:bodyPr/>
                  <a:lstStyle/>
                  <a:p>
                    <a:fld id="{A7738446-4AF1-4F81-BE12-3E7D9EEDD5F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042B5AD-44F1-402F-A0B5-10A79722D27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048-46C8-8142-F3CE90D9E412}"/>
                </c:ext>
              </c:extLst>
            </c:dLbl>
            <c:dLbl>
              <c:idx val="3"/>
              <c:layout>
                <c:manualLayout>
                  <c:x val="-5.1785118909865417E-2"/>
                  <c:y val="9.798366521517255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 333,6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48-46C8-8142-F3CE90D9E412}"/>
                </c:ext>
              </c:extLst>
            </c:dLbl>
            <c:dLbl>
              <c:idx val="4"/>
              <c:layout>
                <c:manualLayout>
                  <c:x val="-8.4162483295339208E-2"/>
                  <c:y val="-3.3130792018974856E-2"/>
                </c:manualLayout>
              </c:layout>
              <c:tx>
                <c:rich>
                  <a:bodyPr/>
                  <a:lstStyle/>
                  <a:p>
                    <a:fld id="{5FB4640E-6887-4618-B50F-88C4F4099B4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CAD9B786-A1FF-455C-9097-7A65404BC73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37796195982593"/>
                      <c:h val="0.167332586890502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48-46C8-8142-F3CE90D9E412}"/>
                </c:ext>
              </c:extLst>
            </c:dLbl>
            <c:dLbl>
              <c:idx val="5"/>
              <c:layout>
                <c:manualLayout>
                  <c:x val="4.7305178251682047E-2"/>
                  <c:y val="2.961465389039197E-2"/>
                </c:manualLayout>
              </c:layout>
              <c:tx>
                <c:rich>
                  <a:bodyPr/>
                  <a:lstStyle/>
                  <a:p>
                    <a:fld id="{1B3592FF-5B8A-44BA-8A99-6758315EB4FD}" type="CATEGORYNAME">
                      <a:rPr lang="ru-RU" smtClean="0"/>
                      <a:pPr/>
                      <a:t>[ИМЯ КАТЕГОРИИ]</a:t>
                    </a:fld>
                    <a:fld id="{9F809497-4B50-4821-ADE5-D4E0B70136B3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4907231682034"/>
                      <c:h val="0.187591051943986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048-46C8-8142-F3CE90D9E412}"/>
                </c:ext>
              </c:extLst>
            </c:dLbl>
            <c:dLbl>
              <c:idx val="6"/>
              <c:layout>
                <c:manualLayout>
                  <c:x val="0.1942072097187397"/>
                  <c:y val="1.3917047987599915E-2"/>
                </c:manualLayout>
              </c:layout>
              <c:tx>
                <c:rich>
                  <a:bodyPr/>
                  <a:lstStyle/>
                  <a:p>
                    <a:fld id="{D213A4E4-EE3E-41D0-8F0A-6EAFEFFA480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09C08A0E-9948-4840-A195-6E904666F002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8D8-4A47-8A51-E5830452473F}"/>
                </c:ext>
              </c:extLst>
            </c:dLbl>
            <c:dLbl>
              <c:idx val="7"/>
              <c:layout>
                <c:manualLayout>
                  <c:x val="-9.0725080627385352E-2"/>
                  <c:y val="-2.66135468386648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D8-4A47-8A51-E5830452473F}"/>
                </c:ext>
              </c:extLst>
            </c:dLbl>
            <c:dLbl>
              <c:idx val="8"/>
              <c:layout>
                <c:manualLayout>
                  <c:x val="0.26975287149420218"/>
                  <c:y val="-1.44712472607902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D8-4A47-8A51-E58304524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2650.1</c:v>
                </c:pt>
                <c:pt idx="1">
                  <c:v>1095.3</c:v>
                </c:pt>
                <c:pt idx="2">
                  <c:v>3707.7</c:v>
                </c:pt>
                <c:pt idx="3">
                  <c:v>333.6</c:v>
                </c:pt>
                <c:pt idx="4">
                  <c:v>775.7</c:v>
                </c:pt>
                <c:pt idx="5">
                  <c:v>0</c:v>
                </c:pt>
                <c:pt idx="6">
                  <c:v>60.5</c:v>
                </c:pt>
                <c:pt idx="7">
                  <c:v>89.9</c:v>
                </c:pt>
                <c:pt idx="8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48-46C8-8142-F3CE90D9E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244-462F-A454-09EAF510924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244-462F-A454-09EAF5109249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5244-462F-A454-09EAF5109249}"/>
              </c:ext>
            </c:extLst>
          </c:dPt>
          <c:dLbls>
            <c:dLbl>
              <c:idx val="0"/>
              <c:layout>
                <c:manualLayout>
                  <c:x val="-0.16858594841532129"/>
                  <c:y val="0.10921394663649257"/>
                </c:manualLayout>
              </c:layout>
              <c:tx>
                <c:rich>
                  <a:bodyPr/>
                  <a:lstStyle/>
                  <a:p>
                    <a:fld id="{4F3ABD30-F2BC-4753-8FE1-5BDE0114B8B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DC705F45-88E5-4C61-B6A1-F40391DA68E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244-462F-A454-09EAF5109249}"/>
                </c:ext>
              </c:extLst>
            </c:dLbl>
            <c:dLbl>
              <c:idx val="1"/>
              <c:layout>
                <c:manualLayout>
                  <c:x val="-0.18085716760394188"/>
                  <c:y val="-0.26862094234061945"/>
                </c:manualLayout>
              </c:layout>
              <c:tx>
                <c:rich>
                  <a:bodyPr/>
                  <a:lstStyle/>
                  <a:p>
                    <a:fld id="{248B866D-3C79-497D-993F-8D31A9A9044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B6FFAD32-55C1-4EE9-B225-629466099EC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44-462F-A454-09EAF5109249}"/>
                </c:ext>
              </c:extLst>
            </c:dLbl>
            <c:dLbl>
              <c:idx val="2"/>
              <c:layout>
                <c:manualLayout>
                  <c:x val="0.26079200510281808"/>
                  <c:y val="-0.15377350736023271"/>
                </c:manualLayout>
              </c:layout>
              <c:tx>
                <c:rich>
                  <a:bodyPr/>
                  <a:lstStyle/>
                  <a:p>
                    <a:fld id="{B5B6C447-B27B-4139-BD13-4CCED460688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8B0BD62-AE7B-4ACA-B84E-7E0FA67E7995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244-462F-A454-09EAF5109249}"/>
                </c:ext>
              </c:extLst>
            </c:dLbl>
            <c:dLbl>
              <c:idx val="3"/>
              <c:layout>
                <c:manualLayout>
                  <c:x val="-0.14162270016973588"/>
                  <c:y val="9.39993420868464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 363,5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244-462F-A454-09EAF5109249}"/>
                </c:ext>
              </c:extLst>
            </c:dLbl>
            <c:dLbl>
              <c:idx val="4"/>
              <c:layout>
                <c:manualLayout>
                  <c:x val="-0.17408569830308537"/>
                  <c:y val="0"/>
                </c:manualLayout>
              </c:layout>
              <c:tx>
                <c:rich>
                  <a:bodyPr/>
                  <a:lstStyle/>
                  <a:p>
                    <a:fld id="{DD29695E-56E1-4A4D-AC69-E0104BDF04A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FF0B7BA1-CB4C-4C5E-86B3-0C573447F27C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44-462F-A454-09EAF5109249}"/>
                </c:ext>
              </c:extLst>
            </c:dLbl>
            <c:dLbl>
              <c:idx val="5"/>
              <c:layout>
                <c:manualLayout>
                  <c:x val="7.1384888867267399E-3"/>
                  <c:y val="-4.4421980835587953E-2"/>
                </c:manualLayout>
              </c:layout>
              <c:tx>
                <c:rich>
                  <a:bodyPr/>
                  <a:lstStyle/>
                  <a:p>
                    <a:fld id="{0DEC6AFA-C6ED-4A12-835D-E86BDA0A300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C4580842-CD10-41CC-A880-D440B89590AD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244-462F-A454-09EAF5109249}"/>
                </c:ext>
              </c:extLst>
            </c:dLbl>
            <c:dLbl>
              <c:idx val="6"/>
              <c:layout>
                <c:manualLayout>
                  <c:x val="0.15897962373454697"/>
                  <c:y val="-6.4239897351412297E-3"/>
                </c:manualLayout>
              </c:layout>
              <c:tx>
                <c:rich>
                  <a:bodyPr/>
                  <a:lstStyle/>
                  <a:p>
                    <a:fld id="{02029B8D-499D-4F46-912C-32AAA2B58A4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6513C61-FDC0-4BBE-A01B-993453C2E84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608-493C-B901-9898CF64146F}"/>
                </c:ext>
              </c:extLst>
            </c:dLbl>
            <c:dLbl>
              <c:idx val="8"/>
              <c:layout>
                <c:manualLayout>
                  <c:x val="-0.22448019806455147"/>
                  <c:y val="-2.77095222188604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23096760430345"/>
                      <c:h val="7.5776495642040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D3F-42F1-BD72-E0ADCAD96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2814.4</c:v>
                </c:pt>
                <c:pt idx="1">
                  <c:v>1112.4000000000001</c:v>
                </c:pt>
                <c:pt idx="2">
                  <c:v>4338.7</c:v>
                </c:pt>
                <c:pt idx="3">
                  <c:v>363.5</c:v>
                </c:pt>
                <c:pt idx="4">
                  <c:v>889.4</c:v>
                </c:pt>
                <c:pt idx="5">
                  <c:v>0</c:v>
                </c:pt>
                <c:pt idx="6">
                  <c:v>63</c:v>
                </c:pt>
                <c:pt idx="7">
                  <c:v>93.7</c:v>
                </c:pt>
                <c:pt idx="8" formatCode="0.0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44-462F-A454-09EAF5109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B7D-48BD-A08B-8590D949D59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B7D-48BD-A08B-8590D949D59E}"/>
              </c:ext>
            </c:extLst>
          </c:dPt>
          <c:dLbls>
            <c:dLbl>
              <c:idx val="0"/>
              <c:layout>
                <c:manualLayout>
                  <c:x val="-0.21621688275977849"/>
                  <c:y val="-0.22862838827457005"/>
                </c:manualLayout>
              </c:layout>
              <c:tx>
                <c:rich>
                  <a:bodyPr/>
                  <a:lstStyle/>
                  <a:p>
                    <a:fld id="{04403BA6-064F-416E-A1B9-F9A261313FD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32460756-6C02-4F11-8F66-8369CF6AB376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B7D-48BD-A08B-8590D949D59E}"/>
                </c:ext>
              </c:extLst>
            </c:dLbl>
            <c:dLbl>
              <c:idx val="1"/>
              <c:layout>
                <c:manualLayout>
                  <c:x val="1.7300356171601278E-2"/>
                  <c:y val="0.20160231137032841"/>
                </c:manualLayout>
              </c:layout>
              <c:tx>
                <c:rich>
                  <a:bodyPr/>
                  <a:lstStyle/>
                  <a:p>
                    <a:fld id="{4BF447C1-F57E-45C4-BA67-7494E68C592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848E04B4-9950-434E-AB78-067AB5AB06F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7D-48BD-A08B-8590D949D59E}"/>
                </c:ext>
              </c:extLst>
            </c:dLbl>
            <c:dLbl>
              <c:idx val="2"/>
              <c:layout>
                <c:manualLayout>
                  <c:x val="0"/>
                  <c:y val="-0.11840417995692454"/>
                </c:manualLayout>
              </c:layout>
              <c:tx>
                <c:rich>
                  <a:bodyPr/>
                  <a:lstStyle/>
                  <a:p>
                    <a:fld id="{B1E73F70-205A-46AE-8112-0710116DC8B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F10F6554-354C-438D-9056-6763CF2A52F3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7D-48BD-A08B-8590D949D59E}"/>
                </c:ext>
              </c:extLst>
            </c:dLbl>
            <c:dLbl>
              <c:idx val="3"/>
              <c:layout>
                <c:manualLayout>
                  <c:x val="9.4281639933628925E-2"/>
                  <c:y val="2.6194222309972329E-2"/>
                </c:manualLayout>
              </c:layout>
              <c:tx>
                <c:rich>
                  <a:bodyPr/>
                  <a:lstStyle/>
                  <a:p>
                    <a:fld id="{96B42B18-1786-435D-BC99-7DD6DBC0711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91EE3BB-5E88-4768-8607-82223EDD0B53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4281702165126"/>
                      <c:h val="0.3073843752771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7D-48BD-A08B-8590D949D59E}"/>
                </c:ext>
              </c:extLst>
            </c:dLbl>
            <c:dLbl>
              <c:idx val="4"/>
              <c:layout>
                <c:manualLayout>
                  <c:x val="8.7578500999968001E-2"/>
                  <c:y val="-6.6119155097347426E-3"/>
                </c:manualLayout>
              </c:layout>
              <c:tx>
                <c:rich>
                  <a:bodyPr/>
                  <a:lstStyle/>
                  <a:p>
                    <a:fld id="{7EEEED71-1CB6-440A-8B06-03C83DE3655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BA4BFCE8-6659-4C87-91E4-30C668F9E9D1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3E-4FEC-96D2-862001AB8A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BA2E5F0-1670-42DA-A1AE-41A227BCF3C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F244DC39-2119-47D2-9526-24990EC948F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3E-4FEC-96D2-862001AB8A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1299.7</c:v>
                </c:pt>
                <c:pt idx="1">
                  <c:v>2.8</c:v>
                </c:pt>
                <c:pt idx="2">
                  <c:v>176.8</c:v>
                </c:pt>
                <c:pt idx="3">
                  <c:v>222</c:v>
                </c:pt>
                <c:pt idx="4">
                  <c:v>40.299999999999997</c:v>
                </c:pt>
                <c:pt idx="5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7D-48BD-A08B-8590D949D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1395-4CA3-B66B-4792788823C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395-4CA3-B66B-4792788823CE}"/>
              </c:ext>
            </c:extLst>
          </c:dPt>
          <c:dLbls>
            <c:dLbl>
              <c:idx val="0"/>
              <c:layout>
                <c:manualLayout>
                  <c:x val="-0.22967375252930711"/>
                  <c:y val="-0.165307289539765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3743169228873"/>
                      <c:h val="0.22432154797716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395-4CA3-B66B-4792788823CE}"/>
                </c:ext>
              </c:extLst>
            </c:dLbl>
            <c:dLbl>
              <c:idx val="1"/>
              <c:layout>
                <c:manualLayout>
                  <c:x val="-7.9034001215588581E-2"/>
                  <c:y val="-1.3542674549459786E-3"/>
                </c:manualLayout>
              </c:layout>
              <c:tx>
                <c:rich>
                  <a:bodyPr/>
                  <a:lstStyle/>
                  <a:p>
                    <a:fld id="{FB803727-F2F0-4C9B-B08C-999E69C35E6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945399C-1D86-465A-B2BD-66A30BDE0AD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95-4CA3-B66B-4792788823CE}"/>
                </c:ext>
              </c:extLst>
            </c:dLbl>
            <c:dLbl>
              <c:idx val="2"/>
              <c:layout>
                <c:manualLayout>
                  <c:x val="5.8544857039269683E-3"/>
                  <c:y val="0.282604510164363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38802559973298"/>
                      <c:h val="0.34445116195984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395-4CA3-B66B-4792788823CE}"/>
                </c:ext>
              </c:extLst>
            </c:dLbl>
            <c:dLbl>
              <c:idx val="3"/>
              <c:layout>
                <c:manualLayout>
                  <c:x val="9.1354224216395927E-2"/>
                  <c:y val="8.0242288380891931E-3"/>
                </c:manualLayout>
              </c:layout>
              <c:tx>
                <c:rich>
                  <a:bodyPr/>
                  <a:lstStyle/>
                  <a:p>
                    <a:fld id="{CCE9CD7D-079C-4FD0-8E8B-748BBB1A7A9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0530DFCA-BF41-4E28-B3D1-676D9F7B13F0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7928467890504"/>
                      <c:h val="0.230239774422290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95-4CA3-B66B-4792788823CE}"/>
                </c:ext>
              </c:extLst>
            </c:dLbl>
            <c:dLbl>
              <c:idx val="4"/>
              <c:layout>
                <c:manualLayout>
                  <c:x val="0.1272288383523035"/>
                  <c:y val="-2.0119844289900712E-2"/>
                </c:manualLayout>
              </c:layout>
              <c:tx>
                <c:rich>
                  <a:bodyPr/>
                  <a:lstStyle/>
                  <a:p>
                    <a:fld id="{F84A7BCB-0FA4-4DAB-8854-40F9EF61AE0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083D8FF8-70EB-47F1-AF1B-DE7408B10E6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5E-4FB6-8E02-69E32E947D4A}"/>
                </c:ext>
              </c:extLst>
            </c:dLbl>
            <c:dLbl>
              <c:idx val="5"/>
              <c:layout>
                <c:manualLayout>
                  <c:x val="0.25997242453220931"/>
                  <c:y val="2.5957133531261593E-3"/>
                </c:manualLayout>
              </c:layout>
              <c:tx>
                <c:rich>
                  <a:bodyPr/>
                  <a:lstStyle/>
                  <a:p>
                    <a:fld id="{FC0A258D-B8CC-40A5-88A0-431584B8BF08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1A99D6FF-06BB-4E74-B5DE-E4B3D3551F50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35E-4FB6-8E02-69E32E947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1436.7</c:v>
                </c:pt>
                <c:pt idx="1">
                  <c:v>1.9</c:v>
                </c:pt>
                <c:pt idx="2">
                  <c:v>16.100000000000001</c:v>
                </c:pt>
                <c:pt idx="3">
                  <c:v>124.1</c:v>
                </c:pt>
                <c:pt idx="4">
                  <c:v>27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95-4CA3-B66B-479278882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F163-4222-A896-0F651797DD8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163-4222-A896-0F651797DD88}"/>
              </c:ext>
            </c:extLst>
          </c:dPt>
          <c:dLbls>
            <c:dLbl>
              <c:idx val="0"/>
              <c:layout>
                <c:manualLayout>
                  <c:x val="-0.18897955574450745"/>
                  <c:y val="-0.22833077172369232"/>
                </c:manualLayout>
              </c:layout>
              <c:tx>
                <c:rich>
                  <a:bodyPr/>
                  <a:lstStyle/>
                  <a:p>
                    <a:fld id="{8E0BB1F2-97AE-4D21-BB06-1DF24A26F429}" type="CATEGORYNAME">
                      <a:rPr lang="ru-RU" smtClean="0"/>
                      <a:pPr/>
                      <a:t>[ИМЯ КАТЕГОРИИ]</a:t>
                    </a:fld>
                    <a:fld id="{DCFCF9E4-7B48-4079-9B86-D6192B1EEF8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163-4222-A896-0F651797DD88}"/>
                </c:ext>
              </c:extLst>
            </c:dLbl>
            <c:dLbl>
              <c:idx val="1"/>
              <c:layout>
                <c:manualLayout>
                  <c:x val="0.19051426881316685"/>
                  <c:y val="-4.5992116279342465E-2"/>
                </c:manualLayout>
              </c:layout>
              <c:tx>
                <c:rich>
                  <a:bodyPr/>
                  <a:lstStyle/>
                  <a:p>
                    <a:fld id="{06D0F2A6-1F49-4038-9D7C-48926B02B82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F0BE685-DA6F-4086-9E00-208B350E69F2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5012105208591"/>
                      <c:h val="0.22040021836251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63-4222-A896-0F651797DD88}"/>
                </c:ext>
              </c:extLst>
            </c:dLbl>
            <c:dLbl>
              <c:idx val="2"/>
              <c:layout>
                <c:manualLayout>
                  <c:x val="-8.0833085769693544E-2"/>
                  <c:y val="0.23546980204081561"/>
                </c:manualLayout>
              </c:layout>
              <c:tx>
                <c:rich>
                  <a:bodyPr/>
                  <a:lstStyle/>
                  <a:p>
                    <a:fld id="{DC970C8F-9572-4B61-AD56-0FF1BCD5BC2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9786C0D8-A13E-46DA-871F-5CEBF3E54729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63-4222-A896-0F651797DD88}"/>
                </c:ext>
              </c:extLst>
            </c:dLbl>
            <c:dLbl>
              <c:idx val="3"/>
              <c:layout>
                <c:manualLayout>
                  <c:x val="-0.10012028979320528"/>
                  <c:y val="5.6794729122817085E-2"/>
                </c:manualLayout>
              </c:layout>
              <c:tx>
                <c:rich>
                  <a:bodyPr/>
                  <a:lstStyle/>
                  <a:p>
                    <a:fld id="{6F0DEAF1-14A4-45D9-9D6B-3B4ACB0E8CA5}" type="CATEGORYNAME">
                      <a:rPr lang="ru-RU" smtClean="0"/>
                      <a:pPr/>
                      <a:t>[ИМЯ КАТЕГОРИИ]</a:t>
                    </a:fld>
                    <a:fld id="{B54020BC-6B10-470E-8847-479283BC2E56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75818157900007"/>
                      <c:h val="0.197255015417941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63-4222-A896-0F651797DD88}"/>
                </c:ext>
              </c:extLst>
            </c:dLbl>
            <c:dLbl>
              <c:idx val="4"/>
              <c:layout>
                <c:manualLayout>
                  <c:x val="0.13500084505594356"/>
                  <c:y val="-6.70756744166464E-3"/>
                </c:manualLayout>
              </c:layout>
              <c:tx>
                <c:rich>
                  <a:bodyPr/>
                  <a:lstStyle/>
                  <a:p>
                    <a:fld id="{9BB726C3-9C05-4D04-85D4-2B93E5D020A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BED6C820-8DC1-4FA3-8EB7-50C099500093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754-4225-A47B-36325D02CA2D}"/>
                </c:ext>
              </c:extLst>
            </c:dLbl>
            <c:dLbl>
              <c:idx val="5"/>
              <c:layout>
                <c:manualLayout>
                  <c:x val="0.38061700844968827"/>
                  <c:y val="3.6036329477245874E-2"/>
                </c:manualLayout>
              </c:layout>
              <c:tx>
                <c:rich>
                  <a:bodyPr/>
                  <a:lstStyle/>
                  <a:p>
                    <a:fld id="{D07621DA-6FC0-4043-AB27-BAB6FAD8612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42B232F3-9179-4657-96AD-72804289F5F1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FF-4156-AB70-C14843471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1600.9</c:v>
                </c:pt>
                <c:pt idx="1">
                  <c:v>2.7</c:v>
                </c:pt>
                <c:pt idx="2">
                  <c:v>13.3</c:v>
                </c:pt>
                <c:pt idx="3">
                  <c:v>165.4</c:v>
                </c:pt>
                <c:pt idx="4">
                  <c:v>29.7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63-4222-A896-0F651797D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56A-4BA8-ABDA-595AE9F1EB4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56A-4BA8-ABDA-595AE9F1EB46}"/>
              </c:ext>
            </c:extLst>
          </c:dPt>
          <c:dLbls>
            <c:dLbl>
              <c:idx val="0"/>
              <c:layout>
                <c:manualLayout>
                  <c:x val="-0.21600377955028774"/>
                  <c:y val="-0.21788490585909373"/>
                </c:manualLayout>
              </c:layout>
              <c:tx>
                <c:rich>
                  <a:bodyPr/>
                  <a:lstStyle/>
                  <a:p>
                    <a:fld id="{DCFF3910-3C8D-4933-8D37-602E7034630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2E905381-D803-4D7C-A2C2-9C36E41CBD4D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56A-4BA8-ABDA-595AE9F1EB46}"/>
                </c:ext>
              </c:extLst>
            </c:dLbl>
            <c:dLbl>
              <c:idx val="1"/>
              <c:layout>
                <c:manualLayout>
                  <c:x val="0.10146510192683399"/>
                  <c:y val="-4.1819479828662624E-2"/>
                </c:manualLayout>
              </c:layout>
              <c:tx>
                <c:rich>
                  <a:bodyPr/>
                  <a:lstStyle/>
                  <a:p>
                    <a:fld id="{53E79F2E-65AC-4BF3-8928-A4A2C25BD74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E6463A5C-8D1E-440B-A5C9-9411A816A66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6A-4BA8-ABDA-595AE9F1EB46}"/>
                </c:ext>
              </c:extLst>
            </c:dLbl>
            <c:dLbl>
              <c:idx val="2"/>
              <c:layout>
                <c:manualLayout>
                  <c:x val="-0.12410575825160475"/>
                  <c:y val="0.20693168501757775"/>
                </c:manualLayout>
              </c:layout>
              <c:tx>
                <c:rich>
                  <a:bodyPr/>
                  <a:lstStyle/>
                  <a:p>
                    <a:fld id="{C73D9ABD-42FB-48E4-A384-10464639D0C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8C6F62E8-5C5E-4627-B74C-800B7474695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6A-4BA8-ABDA-595AE9F1EB46}"/>
                </c:ext>
              </c:extLst>
            </c:dLbl>
            <c:dLbl>
              <c:idx val="3"/>
              <c:layout>
                <c:manualLayout>
                  <c:x val="-0.1516264544465718"/>
                  <c:y val="1.6931098428340792E-2"/>
                </c:manualLayout>
              </c:layout>
              <c:tx>
                <c:rich>
                  <a:bodyPr/>
                  <a:lstStyle/>
                  <a:p>
                    <a:fld id="{1CEC510C-78A4-404A-9BDB-60E475E337A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EB72EAA-B727-4A49-88AE-2ACFE808E49F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6A-4BA8-ABDA-595AE9F1EB4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799FCE4-CC6D-4DA7-8051-FD2E70F7E3E1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234E3C52-F088-4DD2-BA46-25485E8861FD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DBC-4E47-96E5-11001A7214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23E8641-DA9F-4570-AE89-BAF57DB1F1E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4D6BAAB1-5A48-4523-B999-CAF3141F3685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BC-4E47-96E5-11001A721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1461.3</c:v>
                </c:pt>
                <c:pt idx="1">
                  <c:v>2.7</c:v>
                </c:pt>
                <c:pt idx="2">
                  <c:v>5.3</c:v>
                </c:pt>
                <c:pt idx="3">
                  <c:v>144.19999999999999</c:v>
                </c:pt>
                <c:pt idx="4">
                  <c:v>29.7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6A-4BA8-ABDA-595AE9F1E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ABC-4E7B-B9C7-7AF3345A811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ABC-4E7B-B9C7-7AF3345A8111}"/>
              </c:ext>
            </c:extLst>
          </c:dPt>
          <c:dLbls>
            <c:dLbl>
              <c:idx val="0"/>
              <c:layout>
                <c:manualLayout>
                  <c:x val="-0.23626172254353334"/>
                  <c:y val="-0.16806186774241821"/>
                </c:manualLayout>
              </c:layout>
              <c:tx>
                <c:rich>
                  <a:bodyPr/>
                  <a:lstStyle/>
                  <a:p>
                    <a:fld id="{32BA09AD-1034-44EC-B0C8-3C0FC5E5ACE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9F2664FE-D05E-4D04-80C5-57CF39769716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1600919587704"/>
                      <c:h val="0.14007906927557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BC-4E7B-B9C7-7AF3345A8111}"/>
                </c:ext>
              </c:extLst>
            </c:dLbl>
            <c:dLbl>
              <c:idx val="1"/>
              <c:layout>
                <c:manualLayout>
                  <c:x val="0.28990191476543281"/>
                  <c:y val="1.1125283081161105E-2"/>
                </c:manualLayout>
              </c:layout>
              <c:tx>
                <c:rich>
                  <a:bodyPr/>
                  <a:lstStyle/>
                  <a:p>
                    <a:fld id="{8BB6ED10-20EF-4EBF-ADF6-500FAF6FDEA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66F95BA-EA96-4AE6-9C34-4BD4C8A6ECA9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BC-4E7B-B9C7-7AF3345A8111}"/>
                </c:ext>
              </c:extLst>
            </c:dLbl>
            <c:dLbl>
              <c:idx val="2"/>
              <c:layout>
                <c:manualLayout>
                  <c:x val="-0.11543930746595997"/>
                  <c:y val="0.21616535292934191"/>
                </c:manualLayout>
              </c:layout>
              <c:tx>
                <c:rich>
                  <a:bodyPr/>
                  <a:lstStyle/>
                  <a:p>
                    <a:fld id="{F2E953C3-139A-412D-8A7E-80610DA0D06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A8FA2E31-02C7-4BE6-A1F3-611D1A2A0E0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BC-4E7B-B9C7-7AF3345A8111}"/>
                </c:ext>
              </c:extLst>
            </c:dLbl>
            <c:dLbl>
              <c:idx val="3"/>
              <c:layout>
                <c:manualLayout>
                  <c:x val="-8.0980219701908412E-2"/>
                  <c:y val="0"/>
                </c:manualLayout>
              </c:layout>
              <c:tx>
                <c:rich>
                  <a:bodyPr/>
                  <a:lstStyle/>
                  <a:p>
                    <a:fld id="{3BA420D3-E52A-4AEA-9037-AD526A212541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0A56E556-0B80-4522-B640-30672C7ED9C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BC-4E7B-B9C7-7AF3345A8111}"/>
                </c:ext>
              </c:extLst>
            </c:dLbl>
            <c:dLbl>
              <c:idx val="4"/>
              <c:layout>
                <c:manualLayout>
                  <c:x val="-5.3102081434341669E-2"/>
                  <c:y val="1.0194790790770122E-2"/>
                </c:manualLayout>
              </c:layout>
              <c:tx>
                <c:rich>
                  <a:bodyPr/>
                  <a:lstStyle/>
                  <a:p>
                    <a:fld id="{7C55C996-2F11-4AB5-A294-F5ABFFF0B4C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2210A87F-35C6-4D13-B41F-3E85C8692F84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56754472046054"/>
                      <c:h val="0.159692595783315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876-4E9F-99B3-40A182E0AAD6}"/>
                </c:ext>
              </c:extLst>
            </c:dLbl>
            <c:dLbl>
              <c:idx val="5"/>
              <c:layout>
                <c:manualLayout>
                  <c:x val="0.24922846547892047"/>
                  <c:y val="5.1714865694432274E-2"/>
                </c:manualLayout>
              </c:layout>
              <c:tx>
                <c:rich>
                  <a:bodyPr/>
                  <a:lstStyle/>
                  <a:p>
                    <a:fld id="{B095F833-8914-4572-B65D-14501C4D632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23E5761C-7B58-4CD7-BC62-804707442F3C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876-4E9F-99B3-40A182E0A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имушества </c:v>
                </c:pt>
                <c:pt idx="1">
                  <c:v>платежи при использовании природными ресурсами</c:v>
                </c:pt>
                <c:pt idx="2">
                  <c:v>доходы от оказания платных 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штрафные санкции 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1345.2</c:v>
                </c:pt>
                <c:pt idx="1">
                  <c:v>2.7</c:v>
                </c:pt>
                <c:pt idx="2">
                  <c:v>5.3</c:v>
                </c:pt>
                <c:pt idx="3">
                  <c:v>126.8</c:v>
                </c:pt>
                <c:pt idx="4">
                  <c:v>29.7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BC-4E7B-B9C7-7AF3345A8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42704513038474E-2"/>
          <c:y val="0.27995836166426641"/>
          <c:w val="0.81124041610014719"/>
          <c:h val="0.5684138336818381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57000">
                  <a:schemeClr val="bg1">
                    <a:lumMod val="50000"/>
                  </a:schemeClr>
                </a:gs>
                <a:gs pos="2000">
                  <a:schemeClr val="bg1"/>
                </a:gs>
                <a:gs pos="18000">
                  <a:schemeClr val="bg1"/>
                </a:gs>
              </a:gsLst>
              <a:lin ang="6600000" scaled="0"/>
              <a:tileRect/>
            </a:gradFill>
            <a:ln w="22225">
              <a:noFill/>
              <a:miter lim="800000"/>
            </a:ln>
            <a:effectLst>
              <a:outerShdw blurRad="76200" dist="76200" dir="18900000" sx="99000" sy="99000" algn="bl" rotWithShape="0">
                <a:prstClr val="black">
                  <a:alpha val="31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'2022'!$A$128:$D$128</c:f>
              <c:strCache>
                <c:ptCount val="4"/>
                <c:pt idx="0">
                  <c:v> Оценка 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strCache>
            </c:strRef>
          </c:cat>
          <c:val>
            <c:numRef>
              <c:f>'2022'!$A$129:$D$129</c:f>
              <c:numCache>
                <c:formatCode>0.00</c:formatCode>
                <c:ptCount val="4"/>
                <c:pt idx="0">
                  <c:v>52.2</c:v>
                </c:pt>
                <c:pt idx="1">
                  <c:v>57.19</c:v>
                </c:pt>
                <c:pt idx="2">
                  <c:v>62.56</c:v>
                </c:pt>
                <c:pt idx="3">
                  <c:v>68.42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2-4C66-9ABC-4B747EE94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566376"/>
        <c:axId val="328567160"/>
      </c:barChart>
      <c:catAx>
        <c:axId val="32856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567160"/>
        <c:crosses val="autoZero"/>
        <c:auto val="1"/>
        <c:lblAlgn val="ctr"/>
        <c:lblOffset val="100"/>
        <c:noMultiLvlLbl val="0"/>
      </c:catAx>
      <c:valAx>
        <c:axId val="328567160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32856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38740005250389E-2"/>
          <c:y val="9.3697291364227997E-2"/>
          <c:w val="0.78022518814054864"/>
          <c:h val="0.84530124077821223"/>
        </c:manualLayout>
      </c:layout>
      <c:pieChart>
        <c:varyColors val="1"/>
        <c:ser>
          <c:idx val="0"/>
          <c:order val="0"/>
          <c:spPr>
            <a:effectLst>
              <a:outerShdw blurRad="50800" dist="38100" dir="192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92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DA-4F78-8FCA-22FDFFB6F7BC}"/>
              </c:ext>
            </c:extLst>
          </c:dPt>
          <c:dPt>
            <c:idx val="1"/>
            <c:bubble3D val="0"/>
            <c:explosion val="12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92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DA-4F78-8FCA-22FDFFB6F7BC}"/>
              </c:ext>
            </c:extLst>
          </c:dPt>
          <c:dPt>
            <c:idx val="2"/>
            <c:bubble3D val="0"/>
            <c:explosion val="9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92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DA-4F78-8FCA-22FDFFB6F7BC}"/>
              </c:ext>
            </c:extLst>
          </c:dPt>
          <c:dLbls>
            <c:dLbl>
              <c:idx val="0"/>
              <c:layout>
                <c:manualLayout>
                  <c:x val="0.1174070985983303"/>
                  <c:y val="-3.3384245550901435E-3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0583577420259"/>
                      <c:h val="0.111930894080194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DA-4F78-8FCA-22FDFFB6F7BC}"/>
                </c:ext>
              </c:extLst>
            </c:dLbl>
            <c:dLbl>
              <c:idx val="1"/>
              <c:layout>
                <c:manualLayout>
                  <c:x val="-0.19247510042803034"/>
                  <c:y val="0.22222786935669747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55879505675596"/>
                      <c:h val="0.124634428716074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7DA-4F78-8FCA-22FDFFB6F7BC}"/>
                </c:ext>
              </c:extLst>
            </c:dLbl>
            <c:dLbl>
              <c:idx val="2"/>
              <c:layout>
                <c:manualLayout>
                  <c:x val="-0.20915101514891912"/>
                  <c:y val="-0.18870712449819343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31239517228144"/>
                      <c:h val="0.141521718201582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7DA-4F78-8FCA-22FDFFB6F7BC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'2022'!$A$74:$C$74</c:f>
              <c:strCache>
                <c:ptCount val="3"/>
                <c:pt idx="0">
                  <c:v>2022 год</c:v>
                </c:pt>
                <c:pt idx="1">
                  <c:v>Оценка 2023 года</c:v>
                </c:pt>
                <c:pt idx="2">
                  <c:v>2026 год </c:v>
                </c:pt>
              </c:strCache>
            </c:strRef>
          </c:cat>
          <c:val>
            <c:numRef>
              <c:f>'2022'!$A$75:$C$75</c:f>
              <c:numCache>
                <c:formatCode>#,##0.0</c:formatCode>
                <c:ptCount val="3"/>
                <c:pt idx="0">
                  <c:v>586.4</c:v>
                </c:pt>
                <c:pt idx="1">
                  <c:v>341.7</c:v>
                </c:pt>
                <c:pt idx="2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DA-4F78-8FCA-22FDFFB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300332395373991"/>
          <c:y val="0.12946873151334765"/>
          <c:w val="0.78464373300326051"/>
          <c:h val="0.614177534081019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108-421D-9DB1-6521AB5DAF62}"/>
              </c:ext>
            </c:extLst>
          </c:dPt>
          <c:dLbls>
            <c:dLbl>
              <c:idx val="0"/>
              <c:layout>
                <c:manualLayout>
                  <c:x val="1.6484833758239658E-3"/>
                  <c:y val="-2.401990689186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08-421D-9DB1-6521AB5DAF62}"/>
                </c:ext>
              </c:extLst>
            </c:dLbl>
            <c:dLbl>
              <c:idx val="1"/>
              <c:layout>
                <c:manualLayout>
                  <c:x val="6.5939335032958631E-3"/>
                  <c:y val="-3.202654252248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08-421D-9DB1-6521AB5DAF62}"/>
                </c:ext>
              </c:extLst>
            </c:dLbl>
            <c:dLbl>
              <c:idx val="2"/>
              <c:layout>
                <c:manualLayout>
                  <c:x val="8.2424168791197083E-3"/>
                  <c:y val="-3.202654252248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4D-47CD-AC61-AD39086BF9B1}"/>
                </c:ext>
              </c:extLst>
            </c:dLbl>
            <c:dLbl>
              <c:idx val="3"/>
              <c:layout>
                <c:manualLayout>
                  <c:x val="9.8909002549437946E-3"/>
                  <c:y val="-2.93576639789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D-47CD-AC61-AD39086BF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'2022'!$A$28:$D$28</c:f>
              <c:strCache>
                <c:ptCount val="4"/>
                <c:pt idx="0">
                  <c:v>Оценка 2023 года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'2022'!$A$29:$D$29</c:f>
              <c:numCache>
                <c:formatCode>#,##0</c:formatCode>
                <c:ptCount val="4"/>
                <c:pt idx="0">
                  <c:v>70358</c:v>
                </c:pt>
                <c:pt idx="1">
                  <c:v>75367</c:v>
                </c:pt>
                <c:pt idx="2">
                  <c:v>79851</c:v>
                </c:pt>
                <c:pt idx="3">
                  <c:v>85036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8-421D-9DB1-6521AB5DAF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324576624"/>
        <c:axId val="610582032"/>
        <c:axId val="0"/>
      </c:bar3DChart>
      <c:catAx>
        <c:axId val="3245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582032"/>
        <c:crosses val="autoZero"/>
        <c:auto val="1"/>
        <c:lblAlgn val="ctr"/>
        <c:lblOffset val="100"/>
        <c:noMultiLvlLbl val="0"/>
      </c:catAx>
      <c:valAx>
        <c:axId val="610582032"/>
        <c:scaling>
          <c:orientation val="minMax"/>
          <c:max val="95000"/>
          <c:min val="1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2457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14289371083417E-2"/>
          <c:y val="3.8206371573135688E-2"/>
          <c:w val="0.86564107611548557"/>
          <c:h val="0.7752078191718572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bg2">
                    <a:lumMod val="10000"/>
                  </a:schemeClr>
                </a:gs>
                <a:gs pos="1000">
                  <a:schemeClr val="bg1"/>
                </a:gs>
                <a:gs pos="52000">
                  <a:schemeClr val="bg2">
                    <a:lumMod val="5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'2022'!$A$52:$E$52</c:f>
              <c:strCache>
                <c:ptCount val="5"/>
                <c:pt idx="0">
                  <c:v>2022 год</c:v>
                </c:pt>
                <c:pt idx="1">
                  <c:v>Оценка 2023 года</c:v>
                </c:pt>
                <c:pt idx="2">
                  <c:v>2024 год 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'2022'!$A$53:$E$53</c:f>
              <c:numCache>
                <c:formatCode>#,##0.0</c:formatCode>
                <c:ptCount val="5"/>
                <c:pt idx="0">
                  <c:v>118.8</c:v>
                </c:pt>
                <c:pt idx="1">
                  <c:v>120.5</c:v>
                </c:pt>
                <c:pt idx="2">
                  <c:v>127.1</c:v>
                </c:pt>
                <c:pt idx="3">
                  <c:v>133.9</c:v>
                </c:pt>
                <c:pt idx="4">
                  <c:v>143.30000000000001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0-4371-A6F0-67C582856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8"/>
        <c:axId val="610581640"/>
        <c:axId val="610581248"/>
      </c:barChart>
      <c:catAx>
        <c:axId val="61058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581248"/>
        <c:crosses val="autoZero"/>
        <c:auto val="1"/>
        <c:lblAlgn val="ctr"/>
        <c:lblOffset val="100"/>
        <c:noMultiLvlLbl val="0"/>
      </c:catAx>
      <c:valAx>
        <c:axId val="610581248"/>
        <c:scaling>
          <c:orientation val="minMax"/>
          <c:max val="22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61058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Число мест в ДОУ
</a:t>
            </a:r>
          </a:p>
        </c:rich>
      </c:tx>
      <c:layout>
        <c:manualLayout>
          <c:xMode val="edge"/>
          <c:yMode val="edge"/>
          <c:x val="0.12938294479176057"/>
          <c:y val="1.7159953891246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468294715950444"/>
          <c:w val="0.88863705058813691"/>
          <c:h val="0.60912684392653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'2022'!$A$81</c:f>
              <c:strCache>
                <c:ptCount val="1"/>
                <c:pt idx="0">
                  <c:v>Число мест в ДОУ
</c:v>
                </c:pt>
              </c:strCache>
            </c:strRef>
          </c:tx>
          <c:spPr>
            <a:solidFill>
              <a:srgbClr val="6892A0">
                <a:lumMod val="75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'2022'!$B$80:$D$80</c:f>
              <c:strCache>
                <c:ptCount val="3"/>
                <c:pt idx="0">
                  <c:v>2022 год</c:v>
                </c:pt>
                <c:pt idx="1">
                  <c:v>Оценка 2023 года</c:v>
                </c:pt>
                <c:pt idx="2">
                  <c:v>2026 год </c:v>
                </c:pt>
              </c:strCache>
            </c:strRef>
          </c:cat>
          <c:val>
            <c:numRef>
              <c:f>'2022'!$B$81:$D$81</c:f>
              <c:numCache>
                <c:formatCode>#,##0</c:formatCode>
                <c:ptCount val="3"/>
                <c:pt idx="0">
                  <c:v>32130</c:v>
                </c:pt>
                <c:pt idx="1">
                  <c:v>32700</c:v>
                </c:pt>
                <c:pt idx="2">
                  <c:v>33680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1-416A-910D-0451C24C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586336"/>
        <c:axId val="162580848"/>
      </c:barChart>
      <c:catAx>
        <c:axId val="1625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580848"/>
        <c:crosses val="autoZero"/>
        <c:auto val="1"/>
        <c:lblAlgn val="ctr"/>
        <c:lblOffset val="100"/>
        <c:noMultiLvlLbl val="0"/>
      </c:catAx>
      <c:valAx>
        <c:axId val="162580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258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Число мест в ШКОЛАХ</a:t>
            </a:r>
          </a:p>
        </c:rich>
      </c:tx>
      <c:layout>
        <c:manualLayout>
          <c:xMode val="edge"/>
          <c:yMode val="edge"/>
          <c:x val="0.24812911713251423"/>
          <c:y val="2.657905524541555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494747124975219"/>
          <c:y val="0.20338010393754954"/>
          <c:w val="0.79818555397598012"/>
          <c:h val="0.5614727530347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'2022'!$A$117</c:f>
              <c:strCache>
                <c:ptCount val="1"/>
                <c:pt idx="0">
                  <c:v>Число обучающихся  в общеобразовательных организациях, тыс. чел</c:v>
                </c:pt>
              </c:strCache>
            </c:strRef>
          </c:tx>
          <c:spPr>
            <a:gradFill flip="none" rotWithShape="1">
              <a:gsLst>
                <a:gs pos="0">
                  <a:srgbClr val="6892A0">
                    <a:lumMod val="40000"/>
                    <a:lumOff val="60000"/>
                  </a:srgbClr>
                </a:gs>
                <a:gs pos="49000">
                  <a:srgbClr val="6892A0">
                    <a:lumMod val="7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'2022'!$B$116:$D$116</c:f>
              <c:strCache>
                <c:ptCount val="3"/>
                <c:pt idx="0">
                  <c:v>2022 год</c:v>
                </c:pt>
                <c:pt idx="1">
                  <c:v>Оценка 2023 года</c:v>
                </c:pt>
                <c:pt idx="2">
                  <c:v>2026 год </c:v>
                </c:pt>
              </c:strCache>
            </c:strRef>
          </c:cat>
          <c:val>
            <c:numRef>
              <c:f>'2022'!$B$117:$D$117</c:f>
              <c:numCache>
                <c:formatCode>#,##0</c:formatCode>
                <c:ptCount val="3"/>
                <c:pt idx="0">
                  <c:v>43794</c:v>
                </c:pt>
                <c:pt idx="1">
                  <c:v>46169</c:v>
                </c:pt>
                <c:pt idx="2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D-41CC-BA9C-B62E883D8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78192"/>
        <c:axId val="113188728"/>
      </c:barChart>
      <c:catAx>
        <c:axId val="32457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188728"/>
        <c:crosses val="autoZero"/>
        <c:auto val="1"/>
        <c:lblAlgn val="ctr"/>
        <c:lblOffset val="100"/>
        <c:noMultiLvlLbl val="0"/>
      </c:catAx>
      <c:valAx>
        <c:axId val="113188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2457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72B0-401B-B611-8D954A41FF1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2B0-401B-B611-8D954A41FF13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72B0-401B-B611-8D954A41FF13}"/>
              </c:ext>
            </c:extLst>
          </c:dPt>
          <c:dLbls>
            <c:dLbl>
              <c:idx val="0"/>
              <c:layout>
                <c:manualLayout>
                  <c:x val="-0.21798679263243947"/>
                  <c:y val="9.5852131816455688E-2"/>
                </c:manualLayout>
              </c:layout>
              <c:tx>
                <c:rich>
                  <a:bodyPr/>
                  <a:lstStyle/>
                  <a:p>
                    <a:fld id="{A2C131DE-DD97-4B87-BB41-4B301EBCC23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849E6B58-B79C-43D0-BD75-6B8767C25F3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2B0-401B-B611-8D954A41FF13}"/>
                </c:ext>
              </c:extLst>
            </c:dLbl>
            <c:dLbl>
              <c:idx val="1"/>
              <c:layout>
                <c:manualLayout>
                  <c:x val="-2.0752821334063518E-2"/>
                  <c:y val="-0.3383060660799197"/>
                </c:manualLayout>
              </c:layout>
              <c:tx>
                <c:rich>
                  <a:bodyPr/>
                  <a:lstStyle/>
                  <a:p>
                    <a:fld id="{48D4113B-D199-4FCB-A74D-D20FFA9465D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102F4F94-5997-4233-838C-EDB7CFE9E52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B0-401B-B611-8D954A41FF13}"/>
                </c:ext>
              </c:extLst>
            </c:dLbl>
            <c:dLbl>
              <c:idx val="2"/>
              <c:layout>
                <c:manualLayout>
                  <c:x val="0.16684955812179891"/>
                  <c:y val="-8.7255619719409566E-2"/>
                </c:manualLayout>
              </c:layout>
              <c:tx>
                <c:rich>
                  <a:bodyPr/>
                  <a:lstStyle/>
                  <a:p>
                    <a:fld id="{3E3DCC72-EC86-4129-B1AF-D33FBC00F4F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EB22E17-36DA-468C-883D-729E62D0CAA2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B0-401B-B611-8D954A41FF13}"/>
                </c:ext>
              </c:extLst>
            </c:dLbl>
            <c:dLbl>
              <c:idx val="3"/>
              <c:layout>
                <c:manualLayout>
                  <c:x val="0.19742573650400511"/>
                  <c:y val="8.032956481733007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279,8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2B0-401B-B611-8D954A41FF13}"/>
                </c:ext>
              </c:extLst>
            </c:dLbl>
            <c:dLbl>
              <c:idx val="4"/>
              <c:layout>
                <c:manualLayout>
                  <c:x val="-0.1488093853345514"/>
                  <c:y val="0.17683795373762579"/>
                </c:manualLayout>
              </c:layout>
              <c:tx>
                <c:rich>
                  <a:bodyPr/>
                  <a:lstStyle/>
                  <a:p>
                    <a:fld id="{9C97299D-7A99-4172-9B8C-DABEA28CE0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BAB41A64-017F-4475-A3BF-1E90CC00F509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B0-401B-B611-8D954A41FF13}"/>
                </c:ext>
              </c:extLst>
            </c:dLbl>
            <c:dLbl>
              <c:idx val="5"/>
              <c:layout>
                <c:manualLayout>
                  <c:x val="0.24078771690791059"/>
                  <c:y val="-1.9633372249077533E-4"/>
                </c:manualLayout>
              </c:layout>
              <c:tx>
                <c:rich>
                  <a:bodyPr/>
                  <a:lstStyle/>
                  <a:p>
                    <a:fld id="{4DC6E445-6094-48BC-8DFD-647E75300B1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24FFFD3-4323-441E-88DF-905F452EC03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73872383452582"/>
                      <c:h val="0.159700839037937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2B0-401B-B611-8D954A41FF13}"/>
                </c:ext>
              </c:extLst>
            </c:dLbl>
            <c:dLbl>
              <c:idx val="6"/>
              <c:layout>
                <c:manualLayout>
                  <c:x val="-0.26403088664559815"/>
                  <c:y val="-4.7794041550709709E-3"/>
                </c:manualLayout>
              </c:layout>
              <c:tx>
                <c:rich>
                  <a:bodyPr/>
                  <a:lstStyle/>
                  <a:p>
                    <a:fld id="{50794362-F3A1-43A5-A623-2F1B8663D83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EE8FDC52-A246-48D9-8AD6-B4DEE447A81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E0-4781-8D8D-34B1DADDFB67}"/>
                </c:ext>
              </c:extLst>
            </c:dLbl>
            <c:dLbl>
              <c:idx val="7"/>
              <c:layout>
                <c:manualLayout>
                  <c:x val="0.22758959019505373"/>
                  <c:y val="2.406486441733607E-2"/>
                </c:manualLayout>
              </c:layout>
              <c:tx>
                <c:rich>
                  <a:bodyPr/>
                  <a:lstStyle/>
                  <a:p>
                    <a:fld id="{B509A3E0-AFF0-4FBA-8F64-00225154847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42BAA4F6-03E5-46E9-83CA-04E5E77B549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2E0-4781-8D8D-34B1DADDFB67}"/>
                </c:ext>
              </c:extLst>
            </c:dLbl>
            <c:dLbl>
              <c:idx val="8"/>
              <c:layout>
                <c:manualLayout>
                  <c:x val="0.35691458757487909"/>
                  <c:y val="1.76604628495409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0-4781-8D8D-34B1DADDF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2005.6</c:v>
                </c:pt>
                <c:pt idx="1">
                  <c:v>1059.4000000000001</c:v>
                </c:pt>
                <c:pt idx="2">
                  <c:v>2163.8000000000002</c:v>
                </c:pt>
                <c:pt idx="3">
                  <c:v>279.8</c:v>
                </c:pt>
                <c:pt idx="4">
                  <c:v>579.79999999999995</c:v>
                </c:pt>
                <c:pt idx="5">
                  <c:v>2.1</c:v>
                </c:pt>
                <c:pt idx="6">
                  <c:v>52.5</c:v>
                </c:pt>
                <c:pt idx="7">
                  <c:v>92.4</c:v>
                </c:pt>
                <c:pt idx="8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B0-401B-B611-8D954A41F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2E0-41A1-9608-37156B7EFB9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2E0-41A1-9608-37156B7EFB92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02E0-41A1-9608-37156B7EFB92}"/>
              </c:ext>
            </c:extLst>
          </c:dPt>
          <c:dLbls>
            <c:dLbl>
              <c:idx val="0"/>
              <c:layout>
                <c:manualLayout>
                  <c:x val="-0.20042368125119558"/>
                  <c:y val="9.5852131816455674E-2"/>
                </c:manualLayout>
              </c:layout>
              <c:tx>
                <c:rich>
                  <a:bodyPr/>
                  <a:lstStyle/>
                  <a:p>
                    <a:fld id="{309540F7-3609-4CC3-A48F-AEEE14CBB3A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271CE351-BA65-4C92-9523-F4904DA5E462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2E0-41A1-9608-37156B7EFB92}"/>
                </c:ext>
              </c:extLst>
            </c:dLbl>
            <c:dLbl>
              <c:idx val="1"/>
              <c:layout>
                <c:manualLayout>
                  <c:x val="-9.1005266859031264E-2"/>
                  <c:y val="-0.34349749278616515"/>
                </c:manualLayout>
              </c:layout>
              <c:tx>
                <c:rich>
                  <a:bodyPr/>
                  <a:lstStyle/>
                  <a:p>
                    <a:fld id="{B9457B33-DF57-4FED-8647-A15A118E40D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EBF8269B-9B4D-4E1C-A611-DC84C927388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E0-41A1-9608-37156B7EFB92}"/>
                </c:ext>
              </c:extLst>
            </c:dLbl>
            <c:dLbl>
              <c:idx val="2"/>
              <c:layout>
                <c:manualLayout>
                  <c:x val="0.23417481841655832"/>
                  <c:y val="-9.2447046425661913E-2"/>
                </c:manualLayout>
              </c:layout>
              <c:tx>
                <c:rich>
                  <a:bodyPr/>
                  <a:lstStyle/>
                  <a:p>
                    <a:fld id="{D3287750-DFC8-400F-A7FA-1A16B59DA7A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D74FF198-F38A-4FB6-B4CE-60295C53510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E0-41A1-9608-37156B7EFB92}"/>
                </c:ext>
              </c:extLst>
            </c:dLbl>
            <c:dLbl>
              <c:idx val="3"/>
              <c:layout>
                <c:manualLayout>
                  <c:x val="0.12940809318314031"/>
                  <c:y val="8.58956294318742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патент 285,1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E0-41A1-9608-37156B7EFB92}"/>
                </c:ext>
              </c:extLst>
            </c:dLbl>
            <c:dLbl>
              <c:idx val="4"/>
              <c:layout>
                <c:manualLayout>
                  <c:x val="-0.15378078164442716"/>
                  <c:y val="0.19117616620283867"/>
                </c:manualLayout>
              </c:layout>
              <c:tx>
                <c:rich>
                  <a:bodyPr/>
                  <a:lstStyle/>
                  <a:p>
                    <a:fld id="{51412BED-DBB7-446F-9A23-15B3E779D30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571AFC79-57D6-49EA-A9E0-D4514E15BBF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E0-41A1-9608-37156B7EFB92}"/>
                </c:ext>
              </c:extLst>
            </c:dLbl>
            <c:dLbl>
              <c:idx val="5"/>
              <c:layout>
                <c:manualLayout>
                  <c:x val="3.0048430046396495E-2"/>
                  <c:y val="-4.15314136500185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1283418709441"/>
                      <c:h val="0.176933541820727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2E0-41A1-9608-37156B7EFB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CA56D2F-9A9E-4F35-A4BF-E8F4CADC6A71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  <a:fld id="{3969CD40-1B1B-47DD-8E3E-E6360145419F}" type="VALUE">
                      <a:rPr lang="ru-RU" baseline="0" smtClean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2E0-4549-A424-485587EAE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Налог на имущество физических лиц</c:v>
                </c:pt>
                <c:pt idx="5">
                  <c:v>ЕСХН</c:v>
                </c:pt>
                <c:pt idx="6">
                  <c:v>акцизы на нефтепродукты </c:v>
                </c:pt>
                <c:pt idx="7">
                  <c:v>госпошлина</c:v>
                </c:pt>
                <c:pt idx="8">
                  <c:v>АУСН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2921.4</c:v>
                </c:pt>
                <c:pt idx="1">
                  <c:v>1035</c:v>
                </c:pt>
                <c:pt idx="2">
                  <c:v>2704.3</c:v>
                </c:pt>
                <c:pt idx="3">
                  <c:v>285.10000000000002</c:v>
                </c:pt>
                <c:pt idx="4">
                  <c:v>614.6</c:v>
                </c:pt>
                <c:pt idx="5">
                  <c:v>0</c:v>
                </c:pt>
                <c:pt idx="6">
                  <c:v>51.6</c:v>
                </c:pt>
                <c:pt idx="7">
                  <c:v>98.5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E0-41A1-9608-37156B7EF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7D70-7800-4471-B6AB-B7312E90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FC8B95-6C06-4E36-87B0-E962BFC2D57A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utov.net/upload/medialibrary/d60/tyjguv3adbxa691b0hcgebb5gvkhxz7t.pdf" TargetMode="External"/><Relationship Id="rId2" Type="http://schemas.openxmlformats.org/officeDocument/2006/relationships/hyperlink" Target="http://www.balfin.ru/wp-content/uploads/2023/11/2042-pa-ob-utverzhdenii-otcheta-ob-ispolnenii-za-9-mesyacev-2023-god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3;&#1102;&#1073;&#1077;&#1088;&#1094;&#1099;.&#1088;&#1092;/sites/default/files/images/2019/u1/postanovlenie_4886-pa_ot_24.10.2023.pdf" TargetMode="External"/><Relationship Id="rId5" Type="http://schemas.openxmlformats.org/officeDocument/2006/relationships/hyperlink" Target="https://vos-mo.ru/upload/iblock/6bc/tgae7d0kesg0n62fysv8c5xrna5uftqa/-6517-ot-03.11.2023.pdf" TargetMode="External"/><Relationship Id="rId4" Type="http://schemas.openxmlformats.org/officeDocument/2006/relationships/hyperlink" Target="https://korolev.ru/wp-content/uploads/2023/11/1324_pa_ot_31_10_2023_ob_otchete_ob_ispolnenii_byudzheta_gorodskogo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nuprbal@balashiha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C86CE2C-D6E4-427E-BA34-180170E2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4076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B7117-13EC-46AB-9AB0-6E6996194C58}"/>
              </a:ext>
            </a:extLst>
          </p:cNvPr>
          <p:cNvSpPr txBox="1"/>
          <p:nvPr/>
        </p:nvSpPr>
        <p:spPr>
          <a:xfrm>
            <a:off x="428596" y="357166"/>
            <a:ext cx="842968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00" b="1" dirty="0">
                <a:solidFill>
                  <a:srgbClr val="0000FF"/>
                </a:solidFill>
              </a:rPr>
              <a:t>БЮДЖЕТ ДЛЯ ГРАЖДАН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F827F-DA47-4D16-A4AA-658FB4CD4080}"/>
              </a:ext>
            </a:extLst>
          </p:cNvPr>
          <p:cNvSpPr txBox="1"/>
          <p:nvPr/>
        </p:nvSpPr>
        <p:spPr>
          <a:xfrm>
            <a:off x="642910" y="514351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6600CC"/>
                </a:solidFill>
              </a:rPr>
              <a:t>Разработан на основе проекта решения </a:t>
            </a:r>
            <a:endParaRPr lang="en-US" b="1" dirty="0">
              <a:solidFill>
                <a:srgbClr val="6600CC"/>
              </a:solidFill>
            </a:endParaRPr>
          </a:p>
          <a:p>
            <a:pPr algn="ctr"/>
            <a:r>
              <a:rPr lang="ru-RU" b="1" dirty="0">
                <a:solidFill>
                  <a:srgbClr val="6600CC"/>
                </a:solidFill>
              </a:rPr>
              <a:t>Совета депутатов Городского округа Балашиха</a:t>
            </a:r>
            <a:endParaRPr lang="en-US" b="1" dirty="0">
              <a:solidFill>
                <a:srgbClr val="6600CC"/>
              </a:solidFill>
            </a:endParaRPr>
          </a:p>
          <a:p>
            <a:pPr algn="ctr"/>
            <a:r>
              <a:rPr lang="ru-RU" b="1" dirty="0">
                <a:solidFill>
                  <a:srgbClr val="6600CC"/>
                </a:solidFill>
              </a:rPr>
              <a:t> «О  бюджете Городского округа Балашиха на 20</a:t>
            </a:r>
            <a:r>
              <a:rPr lang="en-US" b="1" dirty="0">
                <a:solidFill>
                  <a:srgbClr val="6600CC"/>
                </a:solidFill>
              </a:rPr>
              <a:t>2</a:t>
            </a:r>
            <a:r>
              <a:rPr lang="ru-RU" b="1" dirty="0">
                <a:solidFill>
                  <a:srgbClr val="6600CC"/>
                </a:solidFill>
              </a:rPr>
              <a:t>4 год</a:t>
            </a:r>
            <a:br>
              <a:rPr lang="ru-RU" b="1" dirty="0">
                <a:solidFill>
                  <a:srgbClr val="6600CC"/>
                </a:solidFill>
              </a:rPr>
            </a:br>
            <a:r>
              <a:rPr lang="en-US" b="1" dirty="0">
                <a:solidFill>
                  <a:srgbClr val="6600CC"/>
                </a:solidFill>
              </a:rPr>
              <a:t> </a:t>
            </a:r>
            <a:r>
              <a:rPr lang="ru-RU" b="1" dirty="0">
                <a:solidFill>
                  <a:srgbClr val="6600CC"/>
                </a:solidFill>
              </a:rPr>
              <a:t>и на плановый период 2025 и 2026 годов»</a:t>
            </a:r>
            <a:endParaRPr lang="en-US" b="1" dirty="0">
              <a:solidFill>
                <a:srgbClr val="6600CC"/>
              </a:solidFill>
              <a:latin typeface="Bookshelf Symbol 7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824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6027"/>
            <a:ext cx="9144000" cy="6950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Строительство,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тыс. кв. 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05899" y="4886352"/>
            <a:ext cx="1342202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2026 </a:t>
            </a:r>
          </a:p>
          <a:p>
            <a:pPr algn="ctr"/>
            <a:r>
              <a:rPr lang="ru-RU" sz="2100" dirty="0">
                <a:solidFill>
                  <a:schemeClr val="tx1"/>
                </a:solidFill>
              </a:rPr>
              <a:t>прогноз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4642" y="4819676"/>
            <a:ext cx="932311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2022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05899" y="2486661"/>
            <a:ext cx="2435330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2023  оценка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66664" y="2203939"/>
            <a:ext cx="4752695" cy="3217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Введено</a:t>
            </a:r>
            <a:r>
              <a:rPr lang="ru-RU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жилья за</a:t>
            </a:r>
          </a:p>
          <a:p>
            <a:pPr algn="ctr"/>
            <a:r>
              <a:rPr lang="ru-RU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мес. 20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  </a:t>
            </a:r>
            <a:r>
              <a:rPr lang="ru-RU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266,7 тыс.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обеспеченности жильем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30,87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чел (2022 год)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31,75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чел (2026 год)</a:t>
            </a:r>
          </a:p>
          <a:p>
            <a:pPr marL="342900" indent="-342900" algn="ctr">
              <a:buFontTx/>
              <a:buChar char="-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34DC1D9-3C39-44B1-92A0-38D6384F9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834978"/>
              </p:ext>
            </p:extLst>
          </p:nvPr>
        </p:nvGraphicFramePr>
        <p:xfrm>
          <a:off x="224642" y="2203940"/>
          <a:ext cx="3339892" cy="284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2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952095"/>
            <a:ext cx="9143999" cy="8199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по полному кругу организаций</a:t>
            </a:r>
            <a: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620" y="2302403"/>
            <a:ext cx="2930464" cy="2844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4 746</a:t>
            </a:r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мест </a:t>
            </a:r>
          </a:p>
          <a:p>
            <a:pPr algn="ctr"/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 20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3 году</a:t>
            </a:r>
          </a:p>
          <a:p>
            <a:pPr algn="ctr"/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2982802-82D6-4A41-BE3E-E1BB237FE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361256"/>
              </p:ext>
            </p:extLst>
          </p:nvPr>
        </p:nvGraphicFramePr>
        <p:xfrm>
          <a:off x="2856452" y="1830973"/>
          <a:ext cx="5778038" cy="356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224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973982"/>
            <a:ext cx="9143999" cy="7860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торговли, </a:t>
            </a:r>
            <a:b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млрд. рублей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06BA153-2021-468F-8D9F-43914A576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54277"/>
              </p:ext>
            </p:extLst>
          </p:nvPr>
        </p:nvGraphicFramePr>
        <p:xfrm>
          <a:off x="1977348" y="1764152"/>
          <a:ext cx="5423577" cy="332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65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1017757"/>
            <a:ext cx="9144000" cy="7848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ru-RU" altLang="ru-RU" sz="2250" b="1" dirty="0"/>
              <a:t>Образование</a:t>
            </a:r>
          </a:p>
          <a:p>
            <a:pPr algn="ctr"/>
            <a:endParaRPr lang="ru-RU" altLang="ru-RU" sz="2250" b="1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E48E497-5E58-43F8-8444-9D75F207B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433033"/>
              </p:ext>
            </p:extLst>
          </p:nvPr>
        </p:nvGraphicFramePr>
        <p:xfrm>
          <a:off x="277238" y="1779504"/>
          <a:ext cx="3994856" cy="320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B98F235-34E1-4DF7-8344-88DC96B4D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879072"/>
              </p:ext>
            </p:extLst>
          </p:nvPr>
        </p:nvGraphicFramePr>
        <p:xfrm>
          <a:off x="4114800" y="1779504"/>
          <a:ext cx="4823419" cy="320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728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FF"/>
                </a:solidFill>
                <a:latin typeface="Arial Cyr"/>
              </a:rPr>
              <a:t>Приоритеты налоговой политики </a:t>
            </a:r>
            <a:br>
              <a:rPr lang="ru-RU" sz="2500" b="1" dirty="0">
                <a:solidFill>
                  <a:srgbClr val="0000FF"/>
                </a:solidFill>
                <a:latin typeface="Arial Cyr"/>
              </a:rPr>
            </a:br>
            <a:r>
              <a:rPr lang="ru-RU" sz="2500" b="1" dirty="0">
                <a:solidFill>
                  <a:srgbClr val="0000FF"/>
                </a:solidFill>
                <a:latin typeface="Arial Cyr"/>
              </a:rPr>
              <a:t>в Городском округе  </a:t>
            </a:r>
            <a:r>
              <a:rPr lang="ru-RU" sz="2500" b="1" dirty="0" err="1">
                <a:solidFill>
                  <a:srgbClr val="0000FF"/>
                </a:solidFill>
                <a:latin typeface="Arial Cyr"/>
              </a:rPr>
              <a:t>Балашиха</a:t>
            </a:r>
            <a:endParaRPr lang="ru-RU" sz="2500" b="1" dirty="0">
              <a:solidFill>
                <a:srgbClr val="0000FF"/>
              </a:solidFill>
              <a:latin typeface="Arial Cyr"/>
            </a:endParaRPr>
          </a:p>
          <a:p>
            <a:pPr>
              <a:lnSpc>
                <a:spcPct val="150000"/>
              </a:lnSpc>
            </a:pPr>
            <a:r>
              <a:rPr lang="ru-RU" sz="1600" dirty="0"/>
              <a:t>Налоговая политика Городского округа Балашиха на 2024 год и на плановый период 2025 и 2026 годов формируется с учетом целей и задач, предусмотренных Основными направлениями бюджетной и налоговой политики Московской области на 2024 год и на плановый период 2025 и 2026 годов.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 целях обеспечения сбалансированности и устойчивости бюджетной и налоговой системы, направлениями налоговой политики Городского округа на 2024 год и плановый период 2025 и 2026 годов являются: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 - сбалансированность бюджета Городского округа Балашиха;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 - улучшение инвестиционного климата, стимулирование предпринимательской деятельности на   территории Городского округа Балашиха;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 - проведение ежегодной оценки эффективности налоговых расходов Городского округа Балашиха;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 - сохранение в Городском округе Балашиха эффективных налоговых льгот.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878687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 Cyr"/>
              </a:rPr>
              <a:t>Основные задачи и приоритеты бюджетной политики  Городского округа  Балашиха</a:t>
            </a:r>
          </a:p>
          <a:p>
            <a:endParaRPr lang="ru-RU" sz="900" dirty="0"/>
          </a:p>
          <a:p>
            <a:pPr>
              <a:lnSpc>
                <a:spcPct val="150000"/>
              </a:lnSpc>
            </a:pPr>
            <a:r>
              <a:rPr lang="ru-RU" sz="1400" dirty="0"/>
              <a:t>      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устойчивости и стабильности бюджетной системы Городского округа Балашиха, основными направлениями бюджетной политики при формировании бюджета Городского округа Балашиха на 2024-2026 годы являются: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приоритетности социальных расходов;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доли инвестиционных расходов в целях развития территории;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последовательное достижение целей и задач федеральных проектов, государственных программ Московской области и муниципальных программ Городского округа Балашиха;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соответствия расходных обязательств реальным доходным источникам и источникам покрытия дефицита бюджета;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открытости и прозрачности бюджетного процесса и вовлечение в него граждан;</a:t>
            </a:r>
          </a:p>
          <a:p>
            <a:pPr lvl="0">
              <a:lnSpc>
                <a:spcPct val="2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поддержание умеренной долговой нагрузки на бюджет Городского округа Балашиха.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6632"/>
            <a:ext cx="835824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>
                <a:solidFill>
                  <a:srgbClr val="015711"/>
                </a:solidFill>
              </a:rPr>
              <a:t>Основные параметры бюджета Городского округа Балашиха на 2024 год и на плановый период 2025 и 2026 годов просчитаны на основании  Прогноза социально-экономического развития Городского округа Балашиха на 2024-2026 годы.</a:t>
            </a:r>
          </a:p>
          <a:p>
            <a:pPr algn="just"/>
            <a:endParaRPr lang="ru-RU" sz="1600" dirty="0">
              <a:solidFill>
                <a:srgbClr val="6600FF"/>
              </a:solidFill>
            </a:endParaRPr>
          </a:p>
          <a:p>
            <a:pPr algn="ctr"/>
            <a:r>
              <a:rPr lang="ru-RU" sz="1600" b="1" dirty="0">
                <a:solidFill>
                  <a:srgbClr val="0000FF"/>
                </a:solidFill>
              </a:rPr>
              <a:t>Доходы бюджета Городского округа  Балашиха прогнозируются:</a:t>
            </a:r>
            <a:endParaRPr lang="ru-RU" sz="16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2024 год в размере   25 520,8 млн. рублей, 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2025 год в размере  23 448,8 млн. рублей, с уменьшением к 2024 году на 2 072,0 млн. рублей в связи с снижением безвозмездных поступлений от других бюджетов бюджетной системы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2026  год в размере 23 342,0 млн. рублей.</a:t>
            </a:r>
          </a:p>
          <a:p>
            <a:pPr>
              <a:buFont typeface="Wingdings" pitchFamily="2" charset="2"/>
              <a:buChar char="Ø"/>
            </a:pPr>
            <a:endParaRPr lang="ru-RU" sz="1600" dirty="0"/>
          </a:p>
          <a:p>
            <a:pPr algn="ctr"/>
            <a:r>
              <a:rPr lang="ru-RU" sz="1600" b="1" dirty="0">
                <a:solidFill>
                  <a:srgbClr val="0000FF"/>
                </a:solidFill>
              </a:rPr>
              <a:t>Расходы бюджета Городского округа  Балашиха прогнозируются: </a:t>
            </a:r>
          </a:p>
          <a:p>
            <a:pPr algn="just"/>
            <a:endParaRPr lang="ru-RU" sz="1600" b="1" dirty="0"/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2024 год в размере  26 150,4 млн. рублей; 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2025  год в размере 23 869,1 млн. 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- на 2026  год в размере 23 478,0 млн. рублей.</a:t>
            </a:r>
          </a:p>
          <a:p>
            <a:pPr algn="just"/>
            <a:endParaRPr lang="ru-RU" sz="1600" dirty="0"/>
          </a:p>
          <a:p>
            <a:pPr algn="ctr"/>
            <a:r>
              <a:rPr lang="ru-RU" sz="1600" b="1" dirty="0">
                <a:solidFill>
                  <a:srgbClr val="0000FF"/>
                </a:solidFill>
              </a:rPr>
              <a:t>Бюджет Городского округа Балашиха на 20234год и плановый период 2025 и 2026 годов, </a:t>
            </a:r>
            <a:br>
              <a:rPr lang="ru-RU" sz="1600" b="1" dirty="0">
                <a:solidFill>
                  <a:srgbClr val="0000FF"/>
                </a:solidFill>
              </a:rPr>
            </a:br>
            <a:r>
              <a:rPr lang="ru-RU" sz="1600" b="1" dirty="0">
                <a:solidFill>
                  <a:srgbClr val="0000FF"/>
                </a:solidFill>
              </a:rPr>
              <a:t>сформирован с дефицитом, размер которого составит: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 2024 году –  629,6 млн. рублей или 6,56 % к общей сумме доходов без учета безвозмездных поступлений;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 2025 году – 420,3 млн. рублей или 4,05 % к общей сумме доходов без учета безвозмездных поступлений;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 2026 году –   136,0 млн. рублей или 1,21 % к общей сумме доходов без учета безвозмездных поступлений. </a:t>
            </a:r>
          </a:p>
          <a:p>
            <a:r>
              <a:rPr lang="ru-RU" sz="1600" b="1" dirty="0"/>
              <a:t>     Планируемый объем муниципального долга</a:t>
            </a:r>
            <a:r>
              <a:rPr lang="ru-RU" sz="1600" dirty="0"/>
              <a:t> на 01.01.2024 год составит 605,9 млн. рублей, на 01.01.2025 год – 712,0 млн. рублей, на 01.01.2026 год – 770,8 млн. рублей.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26" y="214290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FF"/>
                </a:solidFill>
                <a:latin typeface="Arial Cyr"/>
              </a:rPr>
              <a:t>Основные параметры бюджета </a:t>
            </a:r>
            <a:br>
              <a:rPr lang="ru-RU" sz="2500" b="1" dirty="0">
                <a:solidFill>
                  <a:srgbClr val="0000FF"/>
                </a:solidFill>
                <a:latin typeface="Arial Cyr"/>
              </a:rPr>
            </a:br>
            <a:r>
              <a:rPr lang="ru-RU" sz="2500" b="1" dirty="0">
                <a:solidFill>
                  <a:srgbClr val="0000FF"/>
                </a:solidFill>
                <a:latin typeface="Arial Cyr"/>
              </a:rPr>
              <a:t>Городского округа  </a:t>
            </a:r>
            <a:r>
              <a:rPr lang="ru-RU" sz="2500" b="1" dirty="0" err="1">
                <a:solidFill>
                  <a:srgbClr val="0000FF"/>
                </a:solidFill>
                <a:latin typeface="Arial Cyr"/>
              </a:rPr>
              <a:t>Балашиха</a:t>
            </a:r>
            <a:r>
              <a:rPr lang="ru-RU" sz="2500" b="1" dirty="0">
                <a:solidFill>
                  <a:srgbClr val="0000FF"/>
                </a:solidFill>
                <a:latin typeface="Arial Cyr"/>
              </a:rPr>
              <a:t> (млн.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72902"/>
              </p:ext>
            </p:extLst>
          </p:nvPr>
        </p:nvGraphicFramePr>
        <p:xfrm>
          <a:off x="251520" y="1124747"/>
          <a:ext cx="8568951" cy="5332442"/>
        </p:xfrm>
        <a:graphic>
          <a:graphicData uri="http://schemas.openxmlformats.org/drawingml/2006/table">
            <a:tbl>
              <a:tblPr/>
              <a:tblGrid>
                <a:gridCol w="329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2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 Наименование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2022 год (отчет)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Решение о бюджете № 04/47 от 18.04.2023 год (3 уточнение)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2024 год (прогноз)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2025 год (плановый период)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2026 год (плановый период)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Доходы, всего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21 967,5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25 065,9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25 520,8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23 448,8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23 342,0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8 063,0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9 326,4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10 304,3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10 374,7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11 204,2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Безвозмездные поступления 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13 904,5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15 739,5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15 216,5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13 074,1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12 137,8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Расходы , всего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22 600,5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26 226,7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26 150,4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23 869,1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23 478,0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за счет средств  бюджета Городского округа Балашиха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8 667,7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10 487,2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10 934,0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10 445,0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10 640,2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за счет средств безвозмездных поступлений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13 932,8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15 739,5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15 216,5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13 074,1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12 137,8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350,0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700,0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Источники финансирования, всего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633,0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1 160,8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629,6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420,3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136,0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Кредиты, кредитных организаций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492,9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329,6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70,3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-164,0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Бюджетные кредиты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изменения остатков средств на счетах по учету средств бюджета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633,0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667,9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300,0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350,0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300,0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Дефицит (-)/профицит (+)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-633,0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-1 160,8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-629,6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-420,3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-136,0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Уровень дефицита(%)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6,56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4,05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1,21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Муниципальный долг Городского округа Балашиха 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342,0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605,9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770,9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505,9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6457189"/>
            <a:ext cx="2250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справочно</a:t>
            </a:r>
            <a:r>
              <a:rPr lang="ru-RU" sz="1100" dirty="0"/>
              <a:t>: * - на 01.11.2023 год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1D4F2D-6880-4223-9BE0-2378E5DA4DE4}"/>
              </a:ext>
            </a:extLst>
          </p:cNvPr>
          <p:cNvSpPr txBox="1"/>
          <p:nvPr/>
        </p:nvSpPr>
        <p:spPr>
          <a:xfrm>
            <a:off x="3440" y="99809"/>
            <a:ext cx="91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00FF"/>
                </a:solidFill>
              </a:rPr>
              <a:t>Сведения о доходах бюджета Городского округа Балашиха по видам доходов на 2024 год и на плановый период 2025 и 2026 годов  в сравнении с  ожидаемой оценкой 2023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97046"/>
              </p:ext>
            </p:extLst>
          </p:nvPr>
        </p:nvGraphicFramePr>
        <p:xfrm>
          <a:off x="179514" y="620680"/>
          <a:ext cx="8784973" cy="6120698"/>
        </p:xfrm>
        <a:graphic>
          <a:graphicData uri="http://schemas.openxmlformats.org/drawingml/2006/table">
            <a:tbl>
              <a:tblPr/>
              <a:tblGrid>
                <a:gridCol w="126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4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 (без указания кода главного администратора доходов бюджета)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2022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2023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Ожидаемое исполнение за 2023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2024 год 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2025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2026 год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8 063,0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9 326,4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9 607,4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10 304,3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10 374,7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11 204,2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6 234,5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7 710,6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7 740,5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8 482,3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8 721,5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9 684,5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2 005,6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2 921,4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3 197,0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2 650,1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2 814,4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1 01 02000 01 0000 110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2 005,6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2 921,4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3 197,0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2 650,1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2 814,4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1 03 02000 01 0000 110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2 444,8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2 989,5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2 782,1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3 428,0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4 050,0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4 711,6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1 05 01000 00 0000 110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2 163,8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2 704,3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3 126,6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3 707,7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4 338,7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1 05 02000 02 0000 110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1 05 03000 01 0000 110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1 05 04000 02 0000 110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1 05 07000 01 0000 110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Налог,взимаемый в связи с применением специального налогового режима "Автоматизированная упрощенная сисиема налогообложения"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1 639,2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1 649,6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1 590,6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1 715,2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1 871,0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2 001,8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1 06 01000 00 0000 110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1 06 06000 00 0000 110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1 059,4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1 035,0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976,0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1 058,3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1 095,3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1 112,4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1 828,5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1 615,8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1 822,0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1 653,2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1 11 00000 00 0000 000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1 436,7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1 449,5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1 461,3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1 345,2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1 12 00000 00 0000 000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1 13 00000 00 0000 000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1 14 00000 00 0000 000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1 16 00000 00 0000 000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1 17 00000 00 0000 000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13 904,5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15 739,5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15 221,9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15 216,4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13 074,1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12 137,8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2 02 00000 00 0000 000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14 013,1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15 739,5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15 221,9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15 216,4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13 074,1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12 137,8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2 02 10000 00 0000 150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2 02 20000 00 0000 150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5 139,1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6 311,3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5 720,2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4 892,2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2 906,0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2 098,4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2 02 30000 00 0000 150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8 774,9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9 420,8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9 388,9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10 135,9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10 168,1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10 039,4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9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2 02 40000 00 0000 150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2 18 04000 04 0000 180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10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2 19 00000 04 0000 150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 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-136,1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2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21 967,5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25 065,9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24 829,3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25 520,8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23 448,8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23 342,0</a:t>
                      </a:r>
                    </a:p>
                  </a:txBody>
                  <a:tcPr marL="3672" marR="3672" marT="3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40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00FF"/>
                </a:solidFill>
                <a:latin typeface="Arial Cyr"/>
              </a:rPr>
              <a:t>Доходы бюджета </a:t>
            </a:r>
            <a:br>
              <a:rPr lang="ru-RU" sz="2500" b="1" dirty="0">
                <a:solidFill>
                  <a:srgbClr val="0000FF"/>
                </a:solidFill>
                <a:latin typeface="Arial Cyr"/>
              </a:rPr>
            </a:br>
            <a:r>
              <a:rPr lang="ru-RU" sz="2500" b="1" dirty="0">
                <a:solidFill>
                  <a:srgbClr val="0000FF"/>
                </a:solidFill>
                <a:latin typeface="Arial Cyr"/>
              </a:rPr>
              <a:t>Городского округа  </a:t>
            </a:r>
            <a:r>
              <a:rPr lang="ru-RU" sz="2500" b="1" dirty="0" err="1">
                <a:solidFill>
                  <a:srgbClr val="0000FF"/>
                </a:solidFill>
                <a:latin typeface="Arial Cyr"/>
              </a:rPr>
              <a:t>Балашиха</a:t>
            </a:r>
            <a:endParaRPr lang="ru-RU" sz="2500" b="1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928802"/>
            <a:ext cx="25003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</a:rPr>
              <a:t>Формирование доходной части бюджета Городского округа Балашиха на 2024 год и на плановый период 2025 и 2026 гг. осуществлялся на основе Прогноза социально-экономического развития  Городского округа Балашиха на 2024-2026 годы, основных направлений налоговой и бюджетной политики  с учетом действующего законодательства Российской Федерации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42957"/>
              </p:ext>
            </p:extLst>
          </p:nvPr>
        </p:nvGraphicFramePr>
        <p:xfrm>
          <a:off x="2987824" y="1988840"/>
          <a:ext cx="5435601" cy="3755390"/>
        </p:xfrm>
        <a:graphic>
          <a:graphicData uri="http://schemas.openxmlformats.org/drawingml/2006/table">
            <a:tbl>
              <a:tblPr/>
              <a:tblGrid>
                <a:gridCol w="194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175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млн. руб.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Налоговые и неналоговые 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10 304,3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10 374,7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11 204,2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8 482,3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8 721,5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9 684,5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неналоговые доходы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1 822,0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1 653,2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1 519,7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Безвозмездные 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15 216,5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13 074,1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12 137,8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25 520,8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effectLst/>
                          <a:latin typeface="Times New Roman" panose="02020603050405020304" pitchFamily="18" charset="0"/>
                        </a:rPr>
                        <a:t>23 448,8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23 342,0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64399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indent="457200">
              <a:lnSpc>
                <a:spcPct val="150000"/>
              </a:lnSpc>
            </a:pPr>
            <a:r>
              <a:rPr lang="ru-RU" b="1" dirty="0"/>
              <a:t>В целях реализации прозрачности (открытости) бюджетной системы Российской Федерации и обеспечения полного и доступного информирования граждан о бюджете Городского округа Балашиха, в соответствии с Бюджетным  Кодексом Российской Федерации, составлен «Бюджет для граждан» на 2024 год и на  плановый период 2025 и 2026 годов.</a:t>
            </a:r>
            <a:endParaRPr lang="en-US" b="1" dirty="0"/>
          </a:p>
          <a:p>
            <a:pPr indent="457200">
              <a:lnSpc>
                <a:spcPct val="150000"/>
              </a:lnSpc>
            </a:pPr>
            <a:endParaRPr lang="ru-RU" b="1" dirty="0"/>
          </a:p>
          <a:p>
            <a:pPr indent="457200">
              <a:lnSpc>
                <a:spcPct val="150000"/>
              </a:lnSpc>
            </a:pPr>
            <a:r>
              <a:rPr lang="ru-RU" b="1" dirty="0"/>
              <a:t>«Бюджет для граждан» - информационный ресурс, содержащий основные положения  проекта решения о бюджете Городского округа </a:t>
            </a:r>
            <a:r>
              <a:rPr lang="ru-RU" b="1" dirty="0" err="1"/>
              <a:t>Балашиха</a:t>
            </a:r>
            <a:r>
              <a:rPr lang="ru-RU" b="1" dirty="0"/>
              <a:t> в доступной  форме для широкого круга заинтересованных пользователей.</a:t>
            </a:r>
            <a:endParaRPr lang="en-US" b="1" dirty="0"/>
          </a:p>
          <a:p>
            <a:pPr indent="457200">
              <a:lnSpc>
                <a:spcPct val="150000"/>
              </a:lnSpc>
            </a:pPr>
            <a:endParaRPr lang="ru-RU" b="1" dirty="0"/>
          </a:p>
          <a:p>
            <a:pPr indent="457200">
              <a:lnSpc>
                <a:spcPct val="150000"/>
              </a:lnSpc>
            </a:pPr>
            <a:r>
              <a:rPr lang="ru-RU" b="1" dirty="0"/>
              <a:t>Его цель - познакомить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бюджетных ассигнований.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Структура налоговых доходов </a:t>
            </a:r>
            <a:br>
              <a:rPr lang="en-US" sz="2000" b="1" dirty="0">
                <a:solidFill>
                  <a:srgbClr val="0000FF"/>
                </a:solidFill>
                <a:effectLst/>
                <a:latin typeface="Arial Cyr"/>
              </a:rPr>
            </a:br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бюджета Городского округа Балашиха за 2022- 2026 г.г. (%)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89551"/>
              </p:ext>
            </p:extLst>
          </p:nvPr>
        </p:nvGraphicFramePr>
        <p:xfrm>
          <a:off x="330994" y="908720"/>
          <a:ext cx="4169569" cy="294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893302"/>
              </p:ext>
            </p:extLst>
          </p:nvPr>
        </p:nvGraphicFramePr>
        <p:xfrm>
          <a:off x="4643439" y="1074966"/>
          <a:ext cx="4249042" cy="265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908693"/>
              </p:ext>
            </p:extLst>
          </p:nvPr>
        </p:nvGraphicFramePr>
        <p:xfrm>
          <a:off x="2292014" y="3994256"/>
          <a:ext cx="4702850" cy="265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6228" y="2071678"/>
            <a:ext cx="771569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8" y="2071678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</a:t>
            </a:r>
            <a:r>
              <a:rPr lang="en-US" b="1" dirty="0"/>
              <a:t>2</a:t>
            </a:r>
            <a:r>
              <a:rPr lang="ru-RU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48" y="4857760"/>
            <a:ext cx="766770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913208"/>
              </p:ext>
            </p:extLst>
          </p:nvPr>
        </p:nvGraphicFramePr>
        <p:xfrm>
          <a:off x="3929058" y="692696"/>
          <a:ext cx="5072098" cy="343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263276"/>
              </p:ext>
            </p:extLst>
          </p:nvPr>
        </p:nvGraphicFramePr>
        <p:xfrm>
          <a:off x="393987" y="3429000"/>
          <a:ext cx="6084481" cy="343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0152" y="1976805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4221088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Структура неналоговых доходов бюджета Городского округа Балашиха за 20</a:t>
            </a:r>
            <a:r>
              <a:rPr lang="en-US" sz="2000" b="1" dirty="0">
                <a:solidFill>
                  <a:srgbClr val="0000FF"/>
                </a:solidFill>
                <a:effectLst/>
                <a:latin typeface="Arial Cyr"/>
              </a:rPr>
              <a:t>2</a:t>
            </a:r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2- 2026 гг.(%)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419080"/>
              </p:ext>
            </p:extLst>
          </p:nvPr>
        </p:nvGraphicFramePr>
        <p:xfrm>
          <a:off x="142844" y="1285860"/>
          <a:ext cx="4338639" cy="244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851749"/>
              </p:ext>
            </p:extLst>
          </p:nvPr>
        </p:nvGraphicFramePr>
        <p:xfrm>
          <a:off x="4662485" y="1285860"/>
          <a:ext cx="4338639" cy="244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63228"/>
              </p:ext>
            </p:extLst>
          </p:nvPr>
        </p:nvGraphicFramePr>
        <p:xfrm>
          <a:off x="2185777" y="3645024"/>
          <a:ext cx="4591412" cy="307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3361" y="2012883"/>
            <a:ext cx="77099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</a:t>
            </a:r>
            <a:r>
              <a:rPr lang="en-US" b="1" dirty="0"/>
              <a:t>2</a:t>
            </a:r>
            <a:r>
              <a:rPr lang="ru-RU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2020745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</a:t>
            </a:r>
            <a:r>
              <a:rPr lang="en-US" b="1" dirty="0"/>
              <a:t>2</a:t>
            </a:r>
            <a:r>
              <a:rPr lang="ru-RU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1483" y="4725144"/>
            <a:ext cx="766770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00FF"/>
              </a:solidFill>
              <a:effectLst/>
              <a:latin typeface="Arial Cyr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789666"/>
              </p:ext>
            </p:extLst>
          </p:nvPr>
        </p:nvGraphicFramePr>
        <p:xfrm>
          <a:off x="3447283" y="1124744"/>
          <a:ext cx="532126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202256"/>
              </p:ext>
            </p:extLst>
          </p:nvPr>
        </p:nvGraphicFramePr>
        <p:xfrm>
          <a:off x="464315" y="3582881"/>
          <a:ext cx="5500726" cy="310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8144" y="2440276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4374" y="4898413"/>
            <a:ext cx="785818" cy="369332"/>
          </a:xfrm>
          <a:prstGeom prst="rect">
            <a:avLst/>
          </a:prstGeom>
          <a:solidFill>
            <a:srgbClr val="FEB4BB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2026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Структура безвозмездных поступлений от других бюджетов бюджетной системы Российской Федерации бюджета Городского округа Балашиха за 20</a:t>
            </a:r>
            <a:r>
              <a:rPr lang="en-US" sz="2000" b="1" dirty="0">
                <a:solidFill>
                  <a:srgbClr val="0000FF"/>
                </a:solidFill>
                <a:effectLst/>
                <a:latin typeface="Arial Cyr"/>
              </a:rPr>
              <a:t>2</a:t>
            </a:r>
            <a:r>
              <a:rPr lang="ru-RU" sz="2000" b="1" dirty="0">
                <a:solidFill>
                  <a:srgbClr val="0000FF"/>
                </a:solidFill>
                <a:effectLst/>
                <a:latin typeface="Arial Cyr"/>
              </a:rPr>
              <a:t>2-2024гг. и плановый период 2025-2026 гг.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40083"/>
              </p:ext>
            </p:extLst>
          </p:nvPr>
        </p:nvGraphicFramePr>
        <p:xfrm>
          <a:off x="304799" y="1484782"/>
          <a:ext cx="8686802" cy="5112569"/>
        </p:xfrm>
        <a:graphic>
          <a:graphicData uri="http://schemas.openxmlformats.org/drawingml/2006/table">
            <a:tbl>
              <a:tblPr/>
              <a:tblGrid>
                <a:gridCol w="1894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3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2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71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 Показатели 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2022 год (отчет) 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2023 год 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2024 год (проект бюджета 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2025 год (плановый период)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2026 год (плановый период)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Сумма (млн.руб.)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Сумма (</a:t>
                      </a:r>
                      <a:r>
                        <a:rPr lang="ru-RU" sz="10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млн.руб</a:t>
                      </a:r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Сумма (</a:t>
                      </a:r>
                      <a:r>
                        <a:rPr lang="ru-RU" sz="10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млн.руб</a:t>
                      </a:r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Сумма (млн.руб.)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Сумма (млн.руб.)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удельный вес %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Безвозмездные поступления - всего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14 013,2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15 739,5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15 216,5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13 074,1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12 137,8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в том числе</a:t>
                      </a:r>
                    </a:p>
                  </a:txBody>
                  <a:tcPr marL="8083" marR="8083" marT="8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8083" marR="8083" marT="8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Дотации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64,4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0,5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8 774,9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62,6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9 420,8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59,9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10 136,0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66,6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10 168,1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77,8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10 039,4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82,7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5 139,1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36,7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6 311,3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40,1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4 892,2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32,2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2 906,0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22,2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2 098,4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17,3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34,8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7,4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188,3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1,2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083" marR="8083" marT="8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Arial Cyr"/>
              </a:rPr>
              <a:t>Информация об удельном объеме  доходов бюджета  Городского округа Балашиха в расчете на душу населения в сравнении с другими муниципальными образованиями Московской области</a:t>
            </a:r>
            <a:endParaRPr lang="ru-RU" sz="2000" b="1" dirty="0">
              <a:solidFill>
                <a:srgbClr val="0000FF"/>
              </a:solidFill>
              <a:effectLst/>
              <a:latin typeface="Arial Cy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2734" y="1470327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00FF"/>
                </a:solidFill>
                <a:latin typeface="Arial Cyr"/>
              </a:rPr>
              <a:t>(тыс.руб./чел)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379" y="6030872"/>
            <a:ext cx="8828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*Информация по численности населения размещена на официальном сайте Росстата по ссылке: </a:t>
            </a:r>
            <a:r>
              <a:rPr lang="en-US" sz="1200" dirty="0"/>
              <a:t>https://rosstat.gov.ru/compendium/document/13282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74689"/>
              </p:ext>
            </p:extLst>
          </p:nvPr>
        </p:nvGraphicFramePr>
        <p:xfrm>
          <a:off x="285718" y="1916831"/>
          <a:ext cx="8705883" cy="3800872"/>
        </p:xfrm>
        <a:graphic>
          <a:graphicData uri="http://schemas.openxmlformats.org/drawingml/2006/table">
            <a:tbl>
              <a:tblPr/>
              <a:tblGrid>
                <a:gridCol w="258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по муниципальным образованиям на 01.01.2023 (человек)*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 на 01.10.2023 (тыс. руб.) 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 на 1 человека на 01.10.2023 (тыс. руб.)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НПА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Ссылки на источник получения информации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Балашиха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526 851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6 325 295,7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12,01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2042-ПА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08.11.2023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http://www.balfin.ru/wp-content/uploads/2023/11/2042-pa-ob-utverzhdenii-otcheta-ob-ispolnenii-za-9-mesyacev-2023-goda.pdf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Реутов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113 140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1 607 236,7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14,21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464-ПА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23.10.2023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https://reutov.net/upload/medialibrary/d60/tyjguv3adbxa691b0hcgebb5gvkhxz7t.pdf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Королев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226 936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3 378 593,4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14,89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1324-ПА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31.10.2023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https://korolev.ru/wp-content/uploads/2023/11/1324_pa_ot_31_10_2023_ob_otchete_ob_ispolnenii_byudzheta_gorodskogo.pdf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Воскресенск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95 037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2 996 050,7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№6517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03.11.2023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https://vos-mo.ru/upload/iblock/6bc/tgae7d0kesg0n62fysv8c5xrna5uftqa/-6517-ot-03.11.2023.pdf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Люберцы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230 134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4 562 212,2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19,82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4886-ПА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24.10.2023</a:t>
                      </a:r>
                    </a:p>
                  </a:txBody>
                  <a:tcPr marL="7710" marR="7710" marT="7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https://</a:t>
                      </a:r>
                      <a:r>
                        <a:rPr lang="ru-RU" sz="9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люберцы.рф</a:t>
                      </a:r>
                      <a:r>
                        <a:rPr lang="ru-RU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/</a:t>
                      </a:r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sites/default/files/images/2019/u1/postanovlenie_4886-pa_ot_24.10.2023.pdf</a:t>
                      </a:r>
                      <a:endParaRPr lang="en-US" sz="9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786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 Cyr"/>
              </a:rPr>
              <a:t>Льготы,  установленные решением Совета депутатов Городского округа Балашиха от 10.06.2015 № 02/03  "Об установлении земельного налога на территории  Городского округа Балашиха«</a:t>
            </a:r>
          </a:p>
          <a:p>
            <a:pPr algn="ctr"/>
            <a:r>
              <a:rPr lang="ru-RU" sz="1100" b="1" dirty="0">
                <a:solidFill>
                  <a:srgbClr val="0000FF"/>
                </a:solidFill>
                <a:latin typeface="Arial Cyr"/>
              </a:rPr>
              <a:t>При формировании основных направлений бюджетной и налоговой политики Городского округа Балашиха </a:t>
            </a:r>
            <a:r>
              <a:rPr lang="ru-RU" sz="1100" b="1">
                <a:solidFill>
                  <a:srgbClr val="0000FF"/>
                </a:solidFill>
                <a:latin typeface="Arial Cyr"/>
              </a:rPr>
              <a:t>на 2024-2026 </a:t>
            </a:r>
            <a:r>
              <a:rPr lang="ru-RU" sz="1100" b="1" dirty="0">
                <a:solidFill>
                  <a:srgbClr val="0000FF"/>
                </a:solidFill>
                <a:latin typeface="Arial Cyr"/>
              </a:rPr>
              <a:t>годы учитывались итоги оценки эффективности налоговых расходов Городского округа Балашиха за 2022 год</a:t>
            </a:r>
            <a:endParaRPr lang="en-US" sz="1100" b="1" dirty="0">
              <a:solidFill>
                <a:srgbClr val="0000FF"/>
              </a:solidFill>
              <a:latin typeface="Arial Cy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93331"/>
              </p:ext>
            </p:extLst>
          </p:nvPr>
        </p:nvGraphicFramePr>
        <p:xfrm>
          <a:off x="285720" y="1554162"/>
          <a:ext cx="8606760" cy="5152539"/>
        </p:xfrm>
        <a:graphic>
          <a:graphicData uri="http://schemas.openxmlformats.org/drawingml/2006/table">
            <a:tbl>
              <a:tblPr/>
              <a:tblGrid>
                <a:gridCol w="538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4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 льготников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2022 г. 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Оценка 2023 г.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 2024г.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 2025 г.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 2026 г.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4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физические лица 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I и II групп инвалидности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14 035,0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Инвалиды III степени ограничения способности к трудовой деятельности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с детства, независимо от группы инвалидности; дети-инвалиды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05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0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Герои Советского Союза, Герои Российской Федерации, Герои Социалистического Труда и полных кавалеров орденов Славы, Трудовой Славы и "За службу Родине в Вооруженных Силах СССР"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Родители, вдовы (вдовцы) и несовершеннолетние дети военнослужащих, погибших (умерших) при исполнении обязанностей военной службы</a:t>
                      </a:r>
                    </a:p>
                  </a:txBody>
                  <a:tcPr marL="4270" marR="4270" marT="4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Граждане, достигшие пенсионного возраста по старости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40 816,0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Граждане, достигшие предпенсионного возраста (женщины 55 лет, мужчины 60 лет)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6 313,0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7 313,0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многодетные семьи, имеющие  трех и более несовершеннолетних детей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Женщины, которым в установленном порядке присвоено почетное звание "Мать-героиня" (в отношении одного земельного участка)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23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юридические лица 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6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53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Муниципальные казенные, бюджетные и автономные учреждения, финансовое обеспечение деятельности которых полностью или частично осуществляется за счет средств бюджета Городского округа Балашиха</a:t>
                      </a:r>
                    </a:p>
                  </a:txBody>
                  <a:tcPr marL="4270" marR="4270" marT="427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112 385,0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149 845,0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149 845,0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9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70 418,0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73 837,0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76 634,0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71 134,0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71 134,0</a:t>
                      </a:r>
                    </a:p>
                  </a:txBody>
                  <a:tcPr marL="4270" marR="4270" marT="4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790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002" y="116632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 Cyr"/>
              </a:rPr>
              <a:t>Перечень льгот,  установленных решение Совета депутатов Городского округа Балашиха от 10.06.2015 №02/03  "Об установлении земельного налога на территории  Городского округа Балашиха"</a:t>
            </a:r>
            <a:endParaRPr lang="en-US" b="1" dirty="0">
              <a:solidFill>
                <a:srgbClr val="0000FF"/>
              </a:solidFill>
              <a:latin typeface="Arial Cy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41716"/>
              </p:ext>
            </p:extLst>
          </p:nvPr>
        </p:nvGraphicFramePr>
        <p:xfrm>
          <a:off x="251520" y="1196752"/>
          <a:ext cx="8712968" cy="5562106"/>
        </p:xfrm>
        <a:graphic>
          <a:graphicData uri="http://schemas.openxmlformats.org/drawingml/2006/table">
            <a:tbl>
              <a:tblPr/>
              <a:tblGrid>
                <a:gridCol w="7014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 льготников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Льгота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физические лица 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I и II групп инвалидности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Инвалиды III степени ограничения способности к трудовой деятельности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с детства, независимо от группы инвалидности; дети-инвалиды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5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Герои Советского Союза, Герои Российской Федерации, Герои Социалистического Труда и полных кавалеров орденов Славы, Трудовой Славы и "За службу Родине в Вооруженных Силах СССР"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Родители, вдовы (вдовцы) и несовершеннолетние дети военнослужащих, погибших (умерших) при исполнении обязанностей военной службы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Женщины, которым в установленном порядке присвоено почетное звание "Мать-героиня" (в отношении одного земельного участка)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Граждане, достигшие пенсионного возраста по старости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Граждане, достигшие предпенсионного возраста (женщины 55 лет, мужчины 60 лет)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Многодетные семьи, имеющие  трех и более несовершеннолетних детей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юридические лица 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7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Муниципальные казенные, бюджетные и автономные учреждения, финансовое обеспечение деятельности которых полностью или частично осуществляется за счет средств бюджета Городского округа Балашиха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26" marR="4726" marT="4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02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23" y="191644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 Cyr"/>
              </a:rPr>
              <a:t>Перечень ставок, установленных решением Совета депутатов Городского округа Балашиха от 10.06.2015 №02/03  "Об установлении земельного налога  на территории Городского округа Балашиха"</a:t>
            </a:r>
            <a:endParaRPr lang="en-US" b="1" dirty="0">
              <a:solidFill>
                <a:srgbClr val="0000FF"/>
              </a:solidFill>
              <a:latin typeface="Arial Cyr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F83D1E7-1227-46DB-8FF6-4CCC48951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58178"/>
              </p:ext>
            </p:extLst>
          </p:nvPr>
        </p:nvGraphicFramePr>
        <p:xfrm>
          <a:off x="285720" y="1196752"/>
          <a:ext cx="8678768" cy="5328592"/>
        </p:xfrm>
        <a:graphic>
          <a:graphicData uri="http://schemas.openxmlformats.org/drawingml/2006/table">
            <a:tbl>
              <a:tblPr/>
              <a:tblGrid>
                <a:gridCol w="2342064">
                  <a:extLst>
                    <a:ext uri="{9D8B030D-6E8A-4147-A177-3AD203B41FA5}">
                      <a16:colId xmlns:a16="http://schemas.microsoft.com/office/drawing/2014/main" val="364561875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4281992922"/>
                    </a:ext>
                  </a:extLst>
                </a:gridCol>
              </a:tblGrid>
              <a:tr h="182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налога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отношении земельных участков 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8648"/>
                  </a:ext>
                </a:extLst>
              </a:tr>
              <a:tr h="19517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Федерации". В отношении земельных участков, имеющих вид разрешенного использования "дачный земельный участок", "для ведения дачного хозяйства" и "для дачного строительства", применяется налоговая ставка, установленная для земельных участков, имеющих виды разрешенного использования "садовый земельный участок", "для садоводства", "для ведения садоводства"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50833"/>
                  </a:ext>
                </a:extLst>
              </a:tr>
              <a:tr h="182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приобретенных (предоставленных) для жилищного строительства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61518"/>
                  </a:ext>
                </a:extLst>
              </a:tr>
              <a:tr h="359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 используемых в предпринимательской деятельности, занятых домами индивидуальной жилой застройки;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43243"/>
                  </a:ext>
                </a:extLst>
              </a:tr>
              <a:tr h="809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занятых жилищным фондом,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05134"/>
                  </a:ext>
                </a:extLst>
              </a:tr>
              <a:tr h="541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72442"/>
                  </a:ext>
                </a:extLst>
              </a:tr>
              <a:tr h="40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05837"/>
                  </a:ext>
                </a:extLst>
              </a:tr>
              <a:tr h="712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приобретенных (предоставленных) для размещения индивидуальных или коллективных гаражей, предназначенных для хранения индивидуального автотранспорта, используемого исключительно для личных, семейных, домашних и иных нужд, не связанных с предпринимательской деятельностью.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8993"/>
                  </a:ext>
                </a:extLst>
              </a:tr>
              <a:tr h="182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прочих земельных участков 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182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cap="none" dirty="0">
                <a:solidFill>
                  <a:srgbClr val="0000FF"/>
                </a:solidFill>
                <a:effectLst/>
                <a:latin typeface="Arial Cyr"/>
                <a:ea typeface="+mn-ea"/>
                <a:cs typeface="+mn-cs"/>
              </a:rPr>
              <a:t>Информация о расходах бюджета с учетом интересов целевых групп пользователей на 2024 год и плановый период 2025-2026гг.</a:t>
            </a:r>
            <a:r>
              <a:rPr lang="en-US" sz="1400" b="1" cap="none" dirty="0">
                <a:solidFill>
                  <a:srgbClr val="0000FF"/>
                </a:solidFill>
                <a:effectLst/>
                <a:latin typeface="Arial Cyr"/>
                <a:ea typeface="+mn-ea"/>
                <a:cs typeface="+mn-cs"/>
              </a:rPr>
              <a:t> </a:t>
            </a:r>
            <a:r>
              <a:rPr lang="ru-RU" sz="1400" b="1" cap="none" dirty="0">
                <a:solidFill>
                  <a:srgbClr val="0000FF"/>
                </a:solidFill>
                <a:effectLst/>
                <a:latin typeface="Arial Cyr"/>
                <a:ea typeface="+mn-ea"/>
                <a:cs typeface="+mn-cs"/>
              </a:rPr>
              <a:t>(тыс. 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062599-6723-4970-97FC-D208D9745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58333"/>
              </p:ext>
            </p:extLst>
          </p:nvPr>
        </p:nvGraphicFramePr>
        <p:xfrm>
          <a:off x="395537" y="836713"/>
          <a:ext cx="8496943" cy="5838462"/>
        </p:xfrm>
        <a:graphic>
          <a:graphicData uri="http://schemas.openxmlformats.org/drawingml/2006/table">
            <a:tbl>
              <a:tblPr/>
              <a:tblGrid>
                <a:gridCol w="798119">
                  <a:extLst>
                    <a:ext uri="{9D8B030D-6E8A-4147-A177-3AD203B41FA5}">
                      <a16:colId xmlns:a16="http://schemas.microsoft.com/office/drawing/2014/main" val="3448447381"/>
                    </a:ext>
                  </a:extLst>
                </a:gridCol>
                <a:gridCol w="861773">
                  <a:extLst>
                    <a:ext uri="{9D8B030D-6E8A-4147-A177-3AD203B41FA5}">
                      <a16:colId xmlns:a16="http://schemas.microsoft.com/office/drawing/2014/main" val="1334316709"/>
                    </a:ext>
                  </a:extLst>
                </a:gridCol>
                <a:gridCol w="1743130">
                  <a:extLst>
                    <a:ext uri="{9D8B030D-6E8A-4147-A177-3AD203B41FA5}">
                      <a16:colId xmlns:a16="http://schemas.microsoft.com/office/drawing/2014/main" val="763592693"/>
                    </a:ext>
                  </a:extLst>
                </a:gridCol>
                <a:gridCol w="1214316">
                  <a:extLst>
                    <a:ext uri="{9D8B030D-6E8A-4147-A177-3AD203B41FA5}">
                      <a16:colId xmlns:a16="http://schemas.microsoft.com/office/drawing/2014/main" val="222715903"/>
                    </a:ext>
                  </a:extLst>
                </a:gridCol>
                <a:gridCol w="817705">
                  <a:extLst>
                    <a:ext uri="{9D8B030D-6E8A-4147-A177-3AD203B41FA5}">
                      <a16:colId xmlns:a16="http://schemas.microsoft.com/office/drawing/2014/main" val="461734945"/>
                    </a:ext>
                  </a:extLst>
                </a:gridCol>
                <a:gridCol w="776901">
                  <a:extLst>
                    <a:ext uri="{9D8B030D-6E8A-4147-A177-3AD203B41FA5}">
                      <a16:colId xmlns:a16="http://schemas.microsoft.com/office/drawing/2014/main" val="1375257803"/>
                    </a:ext>
                  </a:extLst>
                </a:gridCol>
                <a:gridCol w="633271">
                  <a:extLst>
                    <a:ext uri="{9D8B030D-6E8A-4147-A177-3AD203B41FA5}">
                      <a16:colId xmlns:a16="http://schemas.microsoft.com/office/drawing/2014/main" val="4130980351"/>
                    </a:ext>
                  </a:extLst>
                </a:gridCol>
                <a:gridCol w="567986">
                  <a:extLst>
                    <a:ext uri="{9D8B030D-6E8A-4147-A177-3AD203B41FA5}">
                      <a16:colId xmlns:a16="http://schemas.microsoft.com/office/drawing/2014/main" val="4179765754"/>
                    </a:ext>
                  </a:extLst>
                </a:gridCol>
                <a:gridCol w="548400">
                  <a:extLst>
                    <a:ext uri="{9D8B030D-6E8A-4147-A177-3AD203B41FA5}">
                      <a16:colId xmlns:a16="http://schemas.microsoft.com/office/drawing/2014/main" val="3564216675"/>
                    </a:ext>
                  </a:extLst>
                </a:gridCol>
                <a:gridCol w="535342">
                  <a:extLst>
                    <a:ext uri="{9D8B030D-6E8A-4147-A177-3AD203B41FA5}">
                      <a16:colId xmlns:a16="http://schemas.microsoft.com/office/drawing/2014/main" val="1353031957"/>
                    </a:ext>
                  </a:extLst>
                </a:gridCol>
              </a:tblGrid>
              <a:tr h="1147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подпрограммы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Целевая группа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НПА, по которым установлены меры соц.поддержки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Размер поддержки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льготников (человек)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Прогоноз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87192"/>
                  </a:ext>
                </a:extLst>
              </a:tr>
              <a:tr h="39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План на очередной год 202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План на первый год планового периода 202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План на второй год планового периода 202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21697"/>
                  </a:ext>
                </a:extLst>
              </a:tr>
              <a:tr h="914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 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образование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Дети-инвалиды, дети-сироты и дети, оставшиеся без попечения родителей, многодетные семьи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21.06.2022 №546-ПА "Об установлении размера родительской платы за присмотр и уход за детьми в муниц образоват учреждениях Городского округа Балашиха реализующих основную общеобразовательную программу дошкольного образования"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Льгота по родительской плате за присмотр и уход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5 111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84 550,00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84 550,00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84 550,00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3918"/>
                  </a:ext>
                </a:extLst>
              </a:tr>
              <a:tr h="1128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образование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 из многодетных семей, дети, находящиеся под опекой, дети-инвалиды, дети из малоимущих семей, дети, оказавшиеся в сложной жизненной ситуации, дети-учащиеся специальной коррекционной школы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08.11.2021 №994-ПА "Об утверждении Положения об организации питания обучающихся в общеобразовательных организациях расположеных на территории Городского округа Балашиха реализующих общеобразовательные программы начального общего основного и среднего общего образования"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бесплатным горячим питанием (завтраки, обеды)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Завтраки 53 руб.,        Обеды 97 руб.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19 513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233 962,00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233 962,00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233 962,00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96534"/>
                  </a:ext>
                </a:extLst>
              </a:tr>
              <a:tr h="654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и туризм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профессионального искусства, гастрольно-концертной и культурно-досуговой деятельности, кинематографии Московской области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муниципальной системы выявления и развития молодых талантов, поддержка одаренных детей и молодежи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02.08.2022 №718-ПА "О стипендии Администрации Городского округа Балашиха в области культуры и искусства «Юные дарования Балашихи»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Стипендия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84463"/>
                  </a:ext>
                </a:extLst>
              </a:tr>
              <a:tr h="860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и туризм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профессионального искусства, гастрольно-концертной и культурно-досуговой деятельности, кинематографии Московской области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Выдающися деятели культуры и искусства и молодые талантливые авторы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15.06.2016 №567/8-ПА " О стипендиях Администрации Городского округа Балашиха выдающимся деятелям культуры и искусства и молодым талантливым авторам Городского округа Балашиха"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Стипендия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54060"/>
                  </a:ext>
                </a:extLst>
              </a:tr>
              <a:tr h="669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Жилище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жильем детей-сирот и детей, оставшихся без попечения родителей, а также лиц из их числа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Дети-сироты и дети, оставшиеся без попечения родителей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Закон МО от 29.12.2007 №248/2007-ОЗ и ФЗ от 21.12.1996 №159-ФЗ "О дополнительных гарантиях по социальной поддержкедетей-сироти детей оставшихся без попечения родителей"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жилых помещений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2023г. - 42 чел.    2024г. - 35 чел.   2025г. - 30 чел.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182 404,00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154 767,00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171 349,00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58187"/>
                  </a:ext>
                </a:extLst>
              </a:tr>
              <a:tr h="1095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Здравоохранение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системы организации медицинской помощи населению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Медицинские кадры, работающие в государственных учреждениях здравоохранения, расположенных на территории Городского округа Балашиха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Решение Совета депутатов городского округа Балашиха МО от26.05.2021 N 02/12 "Об утверждении Порядка компенсации расходов по оплате найма (поднайма) жилого помещения медицинским кадрам, работающим в государственных учреждениях здравоохранения Московской области, расположенных на территории городского округа Балашиха"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Компенсационная выплата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1-к квартира - 10 000 руб.                  2-к.квартира - 15 000 руб.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2 520,00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2 520,00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2 520,00</a:t>
                      </a:r>
                    </a:p>
                  </a:txBody>
                  <a:tcPr marL="3711" marR="3711" marT="37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11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9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ОСНОВНЫЕ ПОНЯТИЯ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0000FF"/>
                </a:solidFill>
              </a:rPr>
              <a:t>БЮДЖЕТ</a:t>
            </a:r>
            <a:r>
              <a:rPr lang="ru-RU" sz="1600" u="sng" dirty="0">
                <a:solidFill>
                  <a:srgbClr val="0000FF"/>
                </a:solidFill>
              </a:rPr>
              <a:t> </a:t>
            </a:r>
            <a:r>
              <a:rPr lang="ru-RU" sz="1600" dirty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БЮДЖЕТНЫЙ ПРОЦЕСС </a:t>
            </a:r>
            <a:r>
              <a:rPr lang="ru-RU" sz="1600" dirty="0"/>
              <a:t>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 </a:t>
            </a:r>
          </a:p>
          <a:p>
            <a:endParaRPr lang="en-US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ДОХОДЫ БЮДЖЕТА </a:t>
            </a:r>
            <a:r>
              <a:rPr lang="ru-RU" sz="1600" dirty="0"/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endParaRPr lang="en-US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РАСХОДЫ БЮДЖЕТА </a:t>
            </a:r>
            <a:r>
              <a:rPr lang="ru-RU" sz="1600" dirty="0"/>
              <a:t>– выплачиваемые из бюджета денежные средства, за исключением средств, являющихся в соответствии с Бюджетным  Кодексом Российской Федерации источниками финансирования дефицита бюджета.</a:t>
            </a:r>
          </a:p>
          <a:p>
            <a:endParaRPr lang="en-US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ДЕФИЦИТ БЮДЖЕТА </a:t>
            </a:r>
            <a:r>
              <a:rPr lang="ru-RU" sz="1600" dirty="0"/>
              <a:t>- превышение расходов над его доходами.</a:t>
            </a:r>
          </a:p>
          <a:p>
            <a:endParaRPr lang="en-US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ПРОФИЦИТ БЮДЖЕТА </a:t>
            </a:r>
            <a:r>
              <a:rPr lang="ru-RU" sz="1600" dirty="0"/>
              <a:t>– превышение доходов над его расходами.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88"/>
            <a:ext cx="8229600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cap="none" dirty="0">
                <a:solidFill>
                  <a:srgbClr val="0000FF"/>
                </a:solidFill>
                <a:effectLst/>
                <a:latin typeface="Arial Cyr"/>
                <a:ea typeface="+mn-ea"/>
                <a:cs typeface="+mn-cs"/>
              </a:rPr>
              <a:t>Информация об общественно значимых проектах, реализуемых на территории Городского округа Балашиха на 2024 год и плановый период 2025-2026гг. (тыс. руб.)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39581C-9837-4619-9847-F73686E0F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532867"/>
              </p:ext>
            </p:extLst>
          </p:nvPr>
        </p:nvGraphicFramePr>
        <p:xfrm>
          <a:off x="323528" y="1071563"/>
          <a:ext cx="8640958" cy="5597796"/>
        </p:xfrm>
        <a:graphic>
          <a:graphicData uri="http://schemas.openxmlformats.org/drawingml/2006/table">
            <a:tbl>
              <a:tblPr/>
              <a:tblGrid>
                <a:gridCol w="210532">
                  <a:extLst>
                    <a:ext uri="{9D8B030D-6E8A-4147-A177-3AD203B41FA5}">
                      <a16:colId xmlns:a16="http://schemas.microsoft.com/office/drawing/2014/main" val="2854228781"/>
                    </a:ext>
                  </a:extLst>
                </a:gridCol>
                <a:gridCol w="2865063">
                  <a:extLst>
                    <a:ext uri="{9D8B030D-6E8A-4147-A177-3AD203B41FA5}">
                      <a16:colId xmlns:a16="http://schemas.microsoft.com/office/drawing/2014/main" val="677069334"/>
                    </a:ext>
                  </a:extLst>
                </a:gridCol>
                <a:gridCol w="1034352">
                  <a:extLst>
                    <a:ext uri="{9D8B030D-6E8A-4147-A177-3AD203B41FA5}">
                      <a16:colId xmlns:a16="http://schemas.microsoft.com/office/drawing/2014/main" val="2728185219"/>
                    </a:ext>
                  </a:extLst>
                </a:gridCol>
                <a:gridCol w="1034352">
                  <a:extLst>
                    <a:ext uri="{9D8B030D-6E8A-4147-A177-3AD203B41FA5}">
                      <a16:colId xmlns:a16="http://schemas.microsoft.com/office/drawing/2014/main" val="2718883573"/>
                    </a:ext>
                  </a:extLst>
                </a:gridCol>
                <a:gridCol w="1034352">
                  <a:extLst>
                    <a:ext uri="{9D8B030D-6E8A-4147-A177-3AD203B41FA5}">
                      <a16:colId xmlns:a16="http://schemas.microsoft.com/office/drawing/2014/main" val="904978548"/>
                    </a:ext>
                  </a:extLst>
                </a:gridCol>
                <a:gridCol w="1034352">
                  <a:extLst>
                    <a:ext uri="{9D8B030D-6E8A-4147-A177-3AD203B41FA5}">
                      <a16:colId xmlns:a16="http://schemas.microsoft.com/office/drawing/2014/main" val="2908666062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3446742153"/>
                    </a:ext>
                  </a:extLst>
                </a:gridCol>
              </a:tblGrid>
              <a:tr h="585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проекта, место реализации проекта, срок ввода объекта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 бюджете 2023 года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 бюджете 2024 года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 бюджете 2025года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в бюджете 2026года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Результаты реализации проекта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35594"/>
                  </a:ext>
                </a:extLst>
              </a:tr>
              <a:tr h="921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Проектирование и строительство дошкольных образовательных организаций (детский сад на 250 мест г. Балашиха мкр. Центр 2(ПИР и строительство)  срок ввода -01.09.2024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163 300,00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509 801,49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 детского сада на 250 мест 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48105"/>
                  </a:ext>
                </a:extLst>
              </a:tr>
              <a:tr h="921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Проектирование и строительство дошкольных образовательных организаций (детский сад на 250 мест г. Балашиха Новое измайлово(ПИР и строительство)  срок ввода - 01.09.2027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361 715,52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 детского сада на 125 мест 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31922"/>
                  </a:ext>
                </a:extLst>
              </a:tr>
              <a:tr h="1005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Капитальные вложения в общеобразовательные организации в целях обеспечения односменного режима обучения (школа на 275 мест по адресу г. Балашиха Леоновское ш., вл. 2) срок ввода - 01.09.2023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747 072,64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школы на 275 мест          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827429"/>
                  </a:ext>
                </a:extLst>
              </a:tr>
              <a:tr h="1140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Капитальные вложения в объекты социальной инфраструктуры (строительство средняя общеобразовательная школа на 1500 мест по адресу Г.о Балашиха, ул. Трубецкая)  срок ввода - 01.09.2024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780 527,95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1 303 982,85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школы на 1500 мест   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470911"/>
                  </a:ext>
                </a:extLst>
              </a:tr>
              <a:tr h="102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Капитальные вложения в муниципальные объекты физической культуры и спорта (Реконструкция стадиона «Труд», расположенного по адресу: г. Балашиха, ул.Спортивная, д. 5) срок ввода - 14.12. 2023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422 547,19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стадиона </a:t>
                      </a:r>
                    </a:p>
                  </a:txBody>
                  <a:tcPr marL="6314" marR="6314" marT="6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4341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71563"/>
          </a:xfrm>
        </p:spPr>
        <p:txBody>
          <a:bodyPr>
            <a:normAutofit/>
          </a:bodyPr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br>
              <a:rPr lang="ru-RU" sz="1400" b="1" dirty="0">
                <a:solidFill>
                  <a:srgbClr val="0000FF"/>
                </a:solidFill>
              </a:rPr>
            </a:br>
            <a:r>
              <a:rPr lang="ru-RU" sz="1600" b="1" dirty="0">
                <a:effectLst/>
              </a:rPr>
              <a:t> </a:t>
            </a:r>
            <a:r>
              <a:rPr lang="ru-RU" sz="1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ru-RU" sz="1800" b="1" i="0" u="none" strike="noStrike" kern="12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Источники внутреннего финансирования дефицита бюджета Городского округа Балашиха на 2024-2026 годы</a:t>
            </a:r>
            <a:endParaRPr lang="ru-RU" sz="1600" b="1" cap="none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88979"/>
              </p:ext>
            </p:extLst>
          </p:nvPr>
        </p:nvGraphicFramePr>
        <p:xfrm>
          <a:off x="395288" y="1071563"/>
          <a:ext cx="8497192" cy="5620294"/>
        </p:xfrm>
        <a:graphic>
          <a:graphicData uri="http://schemas.openxmlformats.org/drawingml/2006/table">
            <a:tbl>
              <a:tblPr/>
              <a:tblGrid>
                <a:gridCol w="279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2024 год             (рублей)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плановый период (рублей)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2025 год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2026 год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Дефицит  бюджета  Городского округа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-629 646 800,00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-420 299 000,00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-135 970 000,00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в процентах к общей сумме доходов без учета безвозмездных поступлений и поступлений налоговых доходов по дополнительным нормативам отчислений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6,56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4,05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1,21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629 646 800,00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420 299 000,00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135 970 000,00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329 646 800,00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70 299 000,00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-164 030 000,00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599 646 800,00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370 299 000,00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505 915 800,00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Привлечение городскими округами  кредитов от кредитных организаций в валюте Российской Федерации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599 646 800,00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370 299 000,00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505 915 800,00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-270 000 000,00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-300 000 000,00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-669 945 800,00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76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Погашение городскими округами кредитов от кредитных организаций в валюте Российской Федерации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-270 000 000,00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-300 000 000,00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-669 945 800,00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300 000 000,00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Arial" panose="020B0604020202020204" pitchFamily="34" charset="0"/>
                        </a:rPr>
                        <a:t>350 000 000,00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" panose="020B0604020202020204" pitchFamily="34" charset="0"/>
                        </a:rPr>
                        <a:t>300 000 000,00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остатков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-26 120 445 164,00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-23 819 146 620,00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-23 847 962 730,00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6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прочих остатков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-26 120 445 164,00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-23 819 146 620,00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32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-26 120 445 164,00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-23 819 146 620,00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8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Увеличение прочих остатков денежных средств бюджетов городских округов 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-26 120 445 164,00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-23 819 146 620,00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-23 847 962 730,00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78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Уменьшение остатков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26 420 445 164,00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24 169 146 620,00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24 147 962 730,00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1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Уменьшение прочих остатков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26 420 445 164,00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24 169 146 620,00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24 147 962 730,00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8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Уменьшение прочих остатков денежных средств бюджетов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26 420 445 164,00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24 169 146 620,00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24 147 962 730,00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15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26 420 445 164,00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24 169 146 620,00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24 147 962 730,00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95115"/>
              </p:ext>
            </p:extLst>
          </p:nvPr>
        </p:nvGraphicFramePr>
        <p:xfrm>
          <a:off x="395535" y="836714"/>
          <a:ext cx="8496944" cy="5954657"/>
        </p:xfrm>
        <a:graphic>
          <a:graphicData uri="http://schemas.openxmlformats.org/drawingml/2006/table">
            <a:tbl>
              <a:tblPr/>
              <a:tblGrid>
                <a:gridCol w="44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 реализации мероприятий муниципальной программы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отчетного года 2022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текущего года 2023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очередной год 2024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первый год планового периода 2025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 второй год планового периода 2026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68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4424" marR="4424" marT="44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Диспансеризация определенных групп взрослого населения Московской области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Жилье-медикам, нуждающимся в обеспечении жильем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медицинских работников ГБУЗ МО «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Балашихинская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областная больница», получивших единовременную выплату при трудоустройстве от числа обратившихся и имеющих право на получение данной выплаты в соответствии с муниципальными правовыми актами Городского округа Балашиха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668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и туризм"</a:t>
                      </a:r>
                    </a:p>
                  </a:txBody>
                  <a:tcPr marL="4424" marR="4424" marT="44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документация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образования, на которые установлены информационные надписи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общего количества посещений музеев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Цифровизация музейных фондов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1950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2050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Макропоказатель Обеспечение роста числа пользователей муниципальных библиотек Московской области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73002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65 850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65 900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65 950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6 600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647455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585 440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612 050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638 660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665 300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2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посещений культурных мероприятий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единиц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1908,357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1 573,26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1 824,54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2 007,01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2 207,700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посещений детских и кукольных театров 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по отношению к базовому году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2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5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детей, осваивающих дополнительные 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 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1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стипендий Главы муниципального образования Московской области 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получателей адресной финансовой социальной поддержки по итогам рейтингования обучающихся организаций дополнительного образования сферы культуры Московской области</a:t>
                      </a:r>
                    </a:p>
                  </a:txBody>
                  <a:tcPr marL="4424" marR="4424" marT="44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424" marR="4424" marT="4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96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16871"/>
              </p:ext>
            </p:extLst>
          </p:nvPr>
        </p:nvGraphicFramePr>
        <p:xfrm>
          <a:off x="251520" y="764704"/>
          <a:ext cx="8640960" cy="5974535"/>
        </p:xfrm>
        <a:graphic>
          <a:graphicData uri="http://schemas.openxmlformats.org/drawingml/2006/table">
            <a:tbl>
              <a:tblPr/>
              <a:tblGrid>
                <a:gridCol w="456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 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247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283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354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организаций культуры, получивших современное оборудование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реконструированных и (или) капитально отремонтированных региональных и муниципальных деских школ искусств по видам искусств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оснащенных образовательных учреждений в сфере культуры (детских школ искусств по видам искусств и училищ) музыкальными инструментами, оборудованием и учебными материалами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оснащенных образовательных учреждений в сфере культуры (детских школ искусств по видам искусств и училищ) музыкальными инструментами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Туристский поток в Городской округ Балашиха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лиц, размещенных в коллективных средствах размещения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Экскурсионный поток в Городской округ Балашиха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65,9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40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4544" marR="4544" marT="4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103,7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8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сдавших ЕГЭ по 3 и более предметам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16,45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2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дошкольных образовательных организаций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6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73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4544" marR="4544" marT="4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19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61997"/>
              </p:ext>
            </p:extLst>
          </p:nvPr>
        </p:nvGraphicFramePr>
        <p:xfrm>
          <a:off x="197768" y="764708"/>
          <a:ext cx="8748465" cy="5976665"/>
        </p:xfrm>
        <a:graphic>
          <a:graphicData uri="http://schemas.openxmlformats.org/drawingml/2006/table">
            <a:tbl>
              <a:tblPr/>
              <a:tblGrid>
                <a:gridCol w="461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общеобразовательных образовательных организаций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Доступность дошкольного образования для детей в возрасте до 3-х лет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69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4595" marR="4595" marT="45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числа граждан старшего возраста, ведущих активный образ жизни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16 472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20 664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24 859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29 053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муниципальных служащих, вышедших на пенсию, и получающих пенсию за выслугу лет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62,3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63,5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76,5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57,5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 НКО , которым оказана поддержка органами местного самоуправления всего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культуры, которым оказана поддержка органами местного самоуправления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 НКО в сфере охраны здоровья, которым оказана поддержка органами местного самоуправления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иных сферах, которым оказана поддержка органами местного самоуправления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1,3765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1,6933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1,8144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1,8144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1,8144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культуры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0,0022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0,0024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0,0024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0,0024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1,99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2,42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2,65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2,65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2,65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82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культуры, спорта и молодежной политики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0,0028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0,0033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0,0033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0,0033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0,0033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СО НКО на территории муниципального образования, получивших статус исполнителя общественно-полезных услуг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7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финансовая поддержка СО НКО</a:t>
                      </a:r>
                    </a:p>
                  </a:txBody>
                  <a:tcPr marL="4595" marR="4595" marT="4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95" marR="4595" marT="4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70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53703"/>
              </p:ext>
            </p:extLst>
          </p:nvPr>
        </p:nvGraphicFramePr>
        <p:xfrm>
          <a:off x="400882" y="908722"/>
          <a:ext cx="8494635" cy="5688631"/>
        </p:xfrm>
        <a:graphic>
          <a:graphicData uri="http://schemas.openxmlformats.org/drawingml/2006/table">
            <a:tbl>
              <a:tblPr/>
              <a:tblGrid>
                <a:gridCol w="448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7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0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в сфере физической культуры и спорта, молодежной политики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в сфере охраны здоровья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3381,62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социальной защиты населения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2010,02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 физической культуры, спорта и молодежной политики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 охраны здоровья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консультационная поддержка 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4399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проведены просветительские  мероприятия по вопросам деятельности СО НКО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9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85,8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41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"Спорт"</a:t>
                      </a:r>
                    </a:p>
                  </a:txBody>
                  <a:tcPr marL="5971" marR="5971" marT="59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граждан, систематически занимающихся физической культурой и спортом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51,7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2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31,5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2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</a:p>
                  </a:txBody>
                  <a:tcPr marL="5971" marR="5971" marT="59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5971" marR="5971" marT="5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02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02656"/>
              </p:ext>
            </p:extLst>
          </p:nvPr>
        </p:nvGraphicFramePr>
        <p:xfrm>
          <a:off x="323526" y="836713"/>
          <a:ext cx="8622705" cy="5901543"/>
        </p:xfrm>
        <a:graphic>
          <a:graphicData uri="http://schemas.openxmlformats.org/drawingml/2006/table">
            <a:tbl>
              <a:tblPr/>
              <a:tblGrid>
                <a:gridCol w="4553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7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Эффективность использования  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Оплата труда, начисления на выплаты по оплате труда, гарантированные выплаты муниципальным служащим.  Приобретение и обслуживание материально – технической базы Управления по физической культуре, спорту и работе с молодежью Администрации Городского округа Балашиха. Уплата налогов, сборов и иных платежей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19679,92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22 955,63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20 731,84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20 766,16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20 766,16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0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4530" marR="4530" marT="4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80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4530" marR="4530" marT="4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7550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7600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7650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использованных компонентов проб атмосферного воздуха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гидротехнических сооружений, на которых будут проведены работы по текущему ремонту, от общего количества гидротехнических сооружений, находящихся на балансе Администрации Городского округа Балашиха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Предотвращенный ущерб по результатам проведенной реконструкции гидротехнических сооружений, находящихся в муниципальной собственности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тыс.рублей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гидротехнических сооружений, на которых будут проведены работы по содержанию и обслуживанию, от общего количества гидротехнических сооружений, находящихся на балансе Администрации Городского округа Балашиха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прудов, подлежащих очистке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реализации мероприятий по содержанию и эксплуатации объекта размещения отходов, в том числе по утилизации фильтрата и обеспечению работ, связанных с обезвреживанием биогаза, в объеме, определенном соглашением о предоставлении субсидии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вывезенных для утилизации образовавшихся биологических отходов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80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4530" marR="4530" marT="4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преступлений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3241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3 144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3 050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2 959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2870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числа граждан принимающих участие в деятельности народных дружин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117,7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6931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7 888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8 282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8 696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9 130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человек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 на 100 тыс.населения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64,12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75,84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73,58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4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marL="4530" marR="4530" marT="4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 на 100 тыс.населения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10,25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10,39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10,37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10,33</a:t>
                      </a:r>
                    </a:p>
                  </a:txBody>
                  <a:tcPr marL="4530" marR="4530" marT="4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6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07996"/>
              </p:ext>
            </p:extLst>
          </p:nvPr>
        </p:nvGraphicFramePr>
        <p:xfrm>
          <a:off x="197769" y="836714"/>
          <a:ext cx="8748462" cy="5832645"/>
        </p:xfrm>
        <a:graphic>
          <a:graphicData uri="http://schemas.openxmlformats.org/drawingml/2006/table">
            <a:tbl>
              <a:tblPr/>
              <a:tblGrid>
                <a:gridCol w="461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кладбищ, соответствующих Региональному стандарту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86,67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93,33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минута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18,08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оповещения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 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числа погибших при пожарах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22,06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59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5636" marR="5636" marT="56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квадратный метр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136740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семей, улучшивших жилищные условия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33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 Развитие инженерной инфраструктуры, энергоэффективности и отрасли обращения с отходами"</a:t>
                      </a:r>
                    </a:p>
                  </a:txBody>
                  <a:tcPr marL="5636" marR="5636" marT="56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%/чел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99,00/513600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99,00/543432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созданных и восстановленных объектов социальной и инженерной инфраструктуры на территории военных городков Московской области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Бережливый учет - Оснащенность многоквартирных домов общедомовыми приборами учета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86,23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84,22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многоквартирных домов с присвоенными классами энергоэфективности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41,97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42,47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рассмотренных обращений от обслуживающей организации по проверке внутри квартир газового оборудования</a:t>
                      </a:r>
                    </a:p>
                  </a:txBody>
                  <a:tcPr marL="5636" marR="5636" marT="5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636" marR="5636" marT="56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964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20912"/>
              </p:ext>
            </p:extLst>
          </p:nvPr>
        </p:nvGraphicFramePr>
        <p:xfrm>
          <a:off x="197767" y="674582"/>
          <a:ext cx="8748464" cy="5994777"/>
        </p:xfrm>
        <a:graphic>
          <a:graphicData uri="http://schemas.openxmlformats.org/drawingml/2006/table">
            <a:tbl>
              <a:tblPr/>
              <a:tblGrid>
                <a:gridCol w="461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38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5510" marR="5510" marT="55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102,13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102,15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102,17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2505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2536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2545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2557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2569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40,18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14,73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14,74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44,68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44,84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48,1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487,72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484,47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493,19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501,57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510,1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вновь созданных субъектов малого и среднего бизнеса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5778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4750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4751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4752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4753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 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Квадратные метры на 1000 человек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раб.мест/1000 человек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1462,59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1429,4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1442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1445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1449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Обеспеченность населения предприятиями бытового обслуживания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пос.мест/1000 человек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40,21</a:t>
                      </a:r>
                    </a:p>
                  </a:txBody>
                  <a:tcPr marL="5510" marR="5510" marT="5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5510" marR="5510" marT="5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5510" marR="5510" marT="5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Обеспеченность населения предприятиями общественного питания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9,44</a:t>
                      </a:r>
                    </a:p>
                  </a:txBody>
                  <a:tcPr marL="5510" marR="5510" marT="5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9,8</a:t>
                      </a:r>
                    </a:p>
                  </a:txBody>
                  <a:tcPr marL="5510" marR="5510" marT="5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510" marR="5510" marT="5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38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5510" marR="5510" marT="55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5510" marR="5510" marT="5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510" marR="5510" marT="5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066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577"/>
              </p:ext>
            </p:extLst>
          </p:nvPr>
        </p:nvGraphicFramePr>
        <p:xfrm>
          <a:off x="197768" y="764700"/>
          <a:ext cx="8748464" cy="5904663"/>
        </p:xfrm>
        <a:graphic>
          <a:graphicData uri="http://schemas.openxmlformats.org/drawingml/2006/table">
            <a:tbl>
              <a:tblPr/>
              <a:tblGrid>
                <a:gridCol w="461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Предоставление земельных участков многодетным семьям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Проверка использования земель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Доля незарегистрированных объектов недвижимого имущества, вовлеченных в налоговый оборот по результатам МЗК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области, балл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объема расходов на обслуживание муниципального долга Городского округа Балашиха к объему расходов бюджета Городского округа Балашиха (за исключением расходов, которые осуществляются за счет субвенций из бюджета Московской области)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уровню,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0,049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0,048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0,047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0,046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23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 "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Информирование населения в средствах массовой информации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151,28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108,88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108,89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108,9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 и этнокультурное развитие народов России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сохранению и поддержке русского языка как государственного языка Российской Федерации Количество участников мероприятий по сохранению и поддержке русского языка как государственного языка Российской Федерации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социально-культурной адаптации и интеграции иностранных граждан в Московской области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4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развитию государственно-общественного партнерства в сфере государственной национальной политики Московской области Количество участников мероприятий по развитию государственно-общественного партнерства в сфере государственной национальной политики Московской области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конфликтных ситуаций на межнациональной и межконфессиональной почве, связанных с проявлением экстремизма в Московской области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реализованных общественных инициатив и проектов Количество реализованных общественных инициатив и проектов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4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24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4790" marR="4790" marT="47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млн.человек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0,0743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0,075356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0,076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0,077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0,077</a:t>
                      </a:r>
                    </a:p>
                  </a:txBody>
                  <a:tcPr marL="4790" marR="4790" marT="4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24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4790" marR="4790" marT="4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0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ОСНОВНЫЕ ПОНЯТИЯ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4296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МЕЖБЮДЖЕТНЫЕ ТРАНСФЕРТЫ </a:t>
            </a:r>
            <a:r>
              <a:rPr lang="ru-RU" sz="1600" dirty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ДОТАЦИИ</a:t>
            </a:r>
            <a:r>
              <a:rPr lang="ru-RU" sz="1600" dirty="0"/>
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СУБСИДИИ</a:t>
            </a:r>
            <a:r>
              <a:rPr lang="ru-RU" sz="1600" dirty="0"/>
              <a:t> - межбюджетные трансферты, предоставляемые в целях </a:t>
            </a:r>
            <a:r>
              <a:rPr lang="ru-RU" sz="1600" dirty="0" err="1"/>
              <a:t>софинансирования</a:t>
            </a:r>
            <a:r>
              <a:rPr lang="ru-RU" sz="1600" dirty="0"/>
              <a:t> расходных обязательств, возникающих при выполнении полномочий.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СУБВЕНЦИИ</a:t>
            </a:r>
            <a:r>
              <a:rPr lang="ru-RU" sz="1600" dirty="0"/>
              <a:t> - межбюджетные трансферты,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Федерации.</a:t>
            </a:r>
          </a:p>
          <a:p>
            <a:endParaRPr lang="ru-RU" sz="1600" dirty="0"/>
          </a:p>
          <a:p>
            <a:r>
              <a:rPr lang="ru-RU" sz="1600" b="1" u="sng" dirty="0">
                <a:solidFill>
                  <a:srgbClr val="0000FF"/>
                </a:solidFill>
              </a:rPr>
              <a:t>ИНЫЕ МЕЖБЮДЖЕТНЫЕ ТРАНСФЕРТЫ</a:t>
            </a:r>
            <a:r>
              <a:rPr lang="ru-RU" sz="1600" dirty="0"/>
              <a:t> -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54102"/>
              </p:ext>
            </p:extLst>
          </p:nvPr>
        </p:nvGraphicFramePr>
        <p:xfrm>
          <a:off x="323528" y="764708"/>
          <a:ext cx="8568951" cy="5904648"/>
        </p:xfrm>
        <a:graphic>
          <a:graphicData uri="http://schemas.openxmlformats.org/drawingml/2006/table">
            <a:tbl>
              <a:tblPr/>
              <a:tblGrid>
                <a:gridCol w="452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чел./100 тыс.населения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36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5499" marR="5499" marT="54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96,82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работников ОМСУ муниципального образования Московской области, обеспеченных средствами электронной подписи в соответствии с установленными требованиями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99,93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1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ответа, процент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Образовательные организации обеспечены материально- технической базой для внедрения цифровой образовательной среды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47,62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1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5499" marR="5499" marT="5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671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49598"/>
              </p:ext>
            </p:extLst>
          </p:nvPr>
        </p:nvGraphicFramePr>
        <p:xfrm>
          <a:off x="395536" y="674592"/>
          <a:ext cx="8550695" cy="6115648"/>
        </p:xfrm>
        <a:graphic>
          <a:graphicData uri="http://schemas.openxmlformats.org/drawingml/2006/table">
            <a:tbl>
              <a:tblPr/>
              <a:tblGrid>
                <a:gridCol w="451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единиц хранения, переведенных в электронно-цифровую форму, от общего количества единиц хранения, находящихся на хранении в муниципальном архиве муниципального образования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6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4586" marR="4586" marT="4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решений по вопросам присвоения (аннулирования) адресов, согласования переустройства и (или) перепланировки помещений в многоквартирном доме, завершения работ по переустройству и (или) перепланировке помещений в многоквартирном доме,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2916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4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4586" marR="4586" marT="4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общественных территорий 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установленных детских игровых площадок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дворовых территорий 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43 332,53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и отремонтированных пешеходных коммуникаций 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приобретенной коммунальной техники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и отремонтированных пешеходных коммуникаций за счет средств муниципального образования Московской области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Площадь дворовых территорий и общественных пространств, содержанных за счет бюджетных средств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6 242 718,92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Замена детских игровых площадок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замененных неэнергоэффективных светильников наружного освещения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установленных шкафов управления наружным освещением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МКД, в которых проведен капитальный ремонт за счет средств муниципального образования Московской области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дефектов асфальтового покрытия на дворовых территориях, устраненных в рамках выполнения работ по ямочному ремонту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184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</a:p>
                  </a:txBody>
                  <a:tcPr marL="4586" marR="4586" marT="4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введенных в эксплуатацию объектов дошкольного образования за счет бюджетных средств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82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внебюджетных источников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Х**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184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4586" marR="4586" marT="4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4586" marR="4586" marT="45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586" marR="4586" marT="4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110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F4D376-1696-43CE-A6EF-3E51105B9A05}"/>
              </a:ext>
            </a:extLst>
          </p:cNvPr>
          <p:cNvSpPr txBox="1"/>
          <p:nvPr/>
        </p:nvSpPr>
        <p:spPr>
          <a:xfrm>
            <a:off x="197768" y="28255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о расходах бюджета в разрезе муниципальных программ с указанием планируемых целевых показателей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8502"/>
              </p:ext>
            </p:extLst>
          </p:nvPr>
        </p:nvGraphicFramePr>
        <p:xfrm>
          <a:off x="304800" y="764704"/>
          <a:ext cx="8686799" cy="5688632"/>
        </p:xfrm>
        <a:graphic>
          <a:graphicData uri="http://schemas.openxmlformats.org/drawingml/2006/table">
            <a:tbl>
              <a:tblPr/>
              <a:tblGrid>
                <a:gridCol w="458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2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Общая площадь аварийного фонда, подлежащая расселению до 01.09.2025, в том числе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средств консолидированного бюджета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внебюджетных источников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внебюджетных источников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муниципальных программ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муниципальных программ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2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2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адресной программе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адресной программе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0,0845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8,32053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переселенных жителей из аварийного жилищного фонда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переселенных из аварийного жилищного фонда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3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3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4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3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2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3</a:t>
                      </a:r>
                    </a:p>
                  </a:txBody>
                  <a:tcPr marL="6106" marR="6106" marT="6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06" marR="6106" marT="6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8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Х* -  начиная с 2023 года достижение показателя не отслеживается (отсутствует в программах)</a:t>
                      </a:r>
                    </a:p>
                  </a:txBody>
                  <a:tcPr marL="6106" marR="6106" marT="6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6" marR="6106" marT="6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6" marR="6106" marT="6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6" marR="6106" marT="6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6" marR="6106" marT="6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6" marR="6106" marT="6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6" marR="6106" marT="6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88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Х** - начиная с 2023 года целевые показатели в муниципальной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программе"Строительство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объектов социальной инфраструктуры" не предусмотрены</a:t>
                      </a:r>
                    </a:p>
                  </a:txBody>
                  <a:tcPr marL="6106" marR="6106" marT="6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860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06" y="1556686"/>
            <a:ext cx="4500594" cy="53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64" y="214290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3399"/>
                </a:solidFill>
              </a:rPr>
              <a:t>КОНТАКТНАЯ ИНФОРМАЦИЯ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393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28" y="2071678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E-mail: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finuprbal</a:t>
            </a:r>
            <a:r>
              <a:rPr lang="ru-RU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@</a:t>
            </a:r>
            <a:r>
              <a:rPr lang="en-US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balashiha</a:t>
            </a:r>
            <a:r>
              <a:rPr lang="ru-RU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lang="en-US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endParaRPr lang="ru-RU" dirty="0">
              <a:solidFill>
                <a:srgbClr val="6600CC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АДРЕС:</a:t>
            </a:r>
            <a:endParaRPr lang="ru-RU" b="1" dirty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143980, г. </a:t>
            </a:r>
            <a:r>
              <a:rPr lang="ru-RU" b="1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Балашиха</a:t>
            </a: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мкр</a:t>
            </a: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Железнодорожный </a:t>
            </a:r>
            <a:endParaRPr lang="ru-RU" b="1" dirty="0">
              <a:solidFill>
                <a:srgbClr val="6600CC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Ул. Пролетарская,27 </a:t>
            </a:r>
            <a:endParaRPr lang="ru-RU" b="1" dirty="0">
              <a:solidFill>
                <a:srgbClr val="6600CC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+7 (495) 521 67 67                    </a:t>
            </a:r>
            <a:r>
              <a:rPr lang="ru-RU" b="1" dirty="0" err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вн</a:t>
            </a:r>
            <a:r>
              <a:rPr lang="ru-RU" b="1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5602</a:t>
            </a:r>
            <a:endParaRPr lang="ru-RU" b="1" dirty="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2918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Городского  округа Балашиха</a:t>
            </a:r>
            <a:endParaRPr lang="ru-RU" sz="2800" b="1" dirty="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715016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00FF"/>
                </a:solidFill>
              </a:rPr>
              <a:t>График работы финансового управления</a:t>
            </a:r>
            <a:endParaRPr lang="ru-RU" sz="1200" dirty="0">
              <a:solidFill>
                <a:srgbClr val="0000FF"/>
              </a:solidFill>
            </a:endParaRPr>
          </a:p>
          <a:p>
            <a:r>
              <a:rPr lang="ru-RU" sz="1200" b="1" dirty="0">
                <a:solidFill>
                  <a:srgbClr val="0000FF"/>
                </a:solidFill>
              </a:rPr>
              <a:t>пн.-чт. 9.00-18.15, пят. 9.00-17.00, перерыв 13.00-14.00</a:t>
            </a:r>
            <a:endParaRPr lang="ru-RU" sz="1200" dirty="0">
              <a:solidFill>
                <a:srgbClr val="0000FF"/>
              </a:solidFill>
            </a:endParaRPr>
          </a:p>
          <a:p>
            <a:r>
              <a:rPr lang="ru-RU" sz="1200" b="1" dirty="0"/>
              <a:t>Прием начальника и заместителей Финансового управления осуществляется каждую 1-ю среду месяца с 16.00 до 17.00</a:t>
            </a:r>
            <a:endParaRPr lang="ru-RU" sz="12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	</a:t>
            </a:r>
            <a:r>
              <a:rPr lang="ru-RU" sz="1700" dirty="0"/>
              <a:t>Городской округ </a:t>
            </a:r>
            <a:r>
              <a:rPr lang="ru-RU" sz="1700" dirty="0" err="1"/>
              <a:t>Балашиха</a:t>
            </a:r>
            <a:r>
              <a:rPr lang="ru-RU" sz="1700" dirty="0"/>
              <a:t> расположен на территории Московской области к востоку от Москвы. </a:t>
            </a:r>
          </a:p>
          <a:p>
            <a:pPr algn="just"/>
            <a:endParaRPr lang="ru-RU" sz="1700" dirty="0"/>
          </a:p>
          <a:p>
            <a:r>
              <a:rPr lang="ru-RU" sz="1700" dirty="0"/>
              <a:t>	Территория Городского округа </a:t>
            </a:r>
            <a:r>
              <a:rPr lang="ru-RU" sz="1700" dirty="0" err="1"/>
              <a:t>Балашиха</a:t>
            </a:r>
            <a:r>
              <a:rPr lang="ru-RU" sz="1700" dirty="0"/>
              <a:t> составляет 24,4 тыс. га и граничит с  Московской  кольцевой  автомобильной дорогой.  Территория округа пересекается федеральной  трассой Москва – Нижний Новгород («Волга»),  Щелковским и  </a:t>
            </a:r>
            <a:r>
              <a:rPr lang="ru-RU" sz="1700" dirty="0" err="1"/>
              <a:t>Носовихинским</a:t>
            </a:r>
            <a:r>
              <a:rPr lang="ru-RU" sz="1700" dirty="0"/>
              <a:t> шоссе.   </a:t>
            </a:r>
          </a:p>
          <a:p>
            <a:endParaRPr lang="ru-RU" sz="1700" dirty="0"/>
          </a:p>
          <a:p>
            <a:pPr algn="just"/>
            <a:r>
              <a:rPr lang="ru-RU" sz="1700" dirty="0"/>
              <a:t>	Значительный вклад в развитие экономики вносят промышленные предприятия города. Ежегодно они показывают положительную динамику развития. Основные виды производимой продукции:   производство бумаги и бумажных изделий (ООО "КОФ "Палитра"),  производство </a:t>
            </a:r>
            <a:r>
              <a:rPr lang="ru-RU" sz="1700" dirty="0" err="1"/>
              <a:t>минераловатных</a:t>
            </a:r>
            <a:r>
              <a:rPr lang="ru-RU" sz="1700" dirty="0"/>
              <a:t> плит (ООО "</a:t>
            </a:r>
            <a:r>
              <a:rPr lang="ru-RU" sz="1700" dirty="0" err="1"/>
              <a:t>Роквул</a:t>
            </a:r>
            <a:r>
              <a:rPr lang="ru-RU" sz="1700" dirty="0"/>
              <a:t>"), производство готовых металлических изделий (АО "345 механический завод"), производство машин и оборудования (АО "Авиационная корпорация "Рубин", ОАО "БЛМЗ", ПАО "</a:t>
            </a:r>
            <a:r>
              <a:rPr lang="ru-RU" sz="1700" dirty="0" err="1"/>
              <a:t>Криогенмаш</a:t>
            </a:r>
            <a:r>
              <a:rPr lang="ru-RU" sz="1700" dirty="0"/>
              <a:t>"), химическое производство  (АО "Линде Газ Рус", ЗАО "</a:t>
            </a:r>
            <a:r>
              <a:rPr lang="ru-RU" sz="1700" dirty="0" err="1"/>
              <a:t>Акзо</a:t>
            </a:r>
            <a:r>
              <a:rPr lang="ru-RU" sz="1700" dirty="0"/>
              <a:t> Нобель Декор"), производство электрического оборудования (ООО "Матрица", АО ПФ "</a:t>
            </a:r>
            <a:r>
              <a:rPr lang="ru-RU" sz="1700" dirty="0" err="1"/>
              <a:t>Элвира</a:t>
            </a:r>
            <a:r>
              <a:rPr lang="ru-RU" sz="1700" dirty="0"/>
              <a:t>"), производство напитков (ООО "Парламент </a:t>
            </a:r>
            <a:r>
              <a:rPr lang="ru-RU" sz="1700" dirty="0" err="1"/>
              <a:t>Продакшн</a:t>
            </a:r>
            <a:r>
              <a:rPr lang="ru-RU" sz="1700" dirty="0"/>
              <a:t>").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03165"/>
            <a:ext cx="9143999" cy="806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Балашиха – крупнейший по численности </a:t>
            </a:r>
            <a:b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населения город Подмосковья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534" y="1985512"/>
            <a:ext cx="8536646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7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549 846 чел.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население на 01.01.20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ru-RU" sz="37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2 836 чел.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естественный прирост к 2021 году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6 979 чел.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ежегодный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прирост в прогнозом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периоде 2024-2026гг</a:t>
            </a:r>
          </a:p>
        </p:txBody>
      </p:sp>
    </p:spTree>
    <p:extLst>
      <p:ext uri="{BB962C8B-B14F-4D97-AF65-F5344CB8AC3E}">
        <p14:creationId xmlns:p14="http://schemas.microsoft.com/office/powerpoint/2010/main" val="316650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76453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kumimoji="1" lang="ru-RU" alt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Промышленное производство – </a:t>
            </a:r>
            <a:br>
              <a:rPr kumimoji="1" lang="ru-RU" altLang="ru-RU" sz="22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altLang="ru-RU" sz="2250" b="1" dirty="0">
                <a:latin typeface="Arial" panose="020B0604020202020204" pitchFamily="34" charset="0"/>
                <a:cs typeface="Arial" panose="020B0604020202020204" pitchFamily="34" charset="0"/>
              </a:rPr>
              <a:t>ведущая отрасль экономики</a:t>
            </a:r>
            <a:endParaRPr lang="ru-RU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5850" y="4079420"/>
            <a:ext cx="6329363" cy="160019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ru-RU" altLang="ru-RU" sz="135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2113391" y="4334925"/>
            <a:ext cx="4628052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Отгружено – </a:t>
            </a:r>
            <a:r>
              <a:rPr lang="ru-RU" altLang="ru-RU" sz="2250" b="1" dirty="0">
                <a:solidFill>
                  <a:srgbClr val="0070C0"/>
                </a:solidFill>
                <a:latin typeface="Arial" panose="020B0604020202020204" pitchFamily="34" charset="0"/>
              </a:rPr>
              <a:t>38,1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 млрд. руб.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Численность – </a:t>
            </a:r>
            <a:r>
              <a:rPr lang="ru-RU" altLang="ru-RU" sz="2250" b="1" dirty="0">
                <a:solidFill>
                  <a:srgbClr val="0070C0"/>
                </a:solidFill>
                <a:latin typeface="Arial" panose="020B0604020202020204" pitchFamily="34" charset="0"/>
              </a:rPr>
              <a:t>5,9 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тыс. чел. работающих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Среднемесячная ЗП – </a:t>
            </a:r>
            <a:r>
              <a:rPr lang="ru-RU" altLang="ru-RU" sz="2250" b="1" dirty="0">
                <a:solidFill>
                  <a:srgbClr val="0070C0"/>
                </a:solidFill>
                <a:latin typeface="Arial" panose="020B0604020202020204" pitchFamily="34" charset="0"/>
              </a:rPr>
              <a:t>95,5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 тыс.</a:t>
            </a:r>
            <a:r>
              <a:rPr lang="en-US" altLang="ru-RU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руб.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srgbClr val="9933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445" y="2063016"/>
            <a:ext cx="3467172" cy="132144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ru-RU" altLang="ru-RU" sz="135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253649" y="1617371"/>
            <a:ext cx="3577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Объем отгруженных товаров</a:t>
            </a: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431297" y="2083927"/>
            <a:ext cx="35774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</a:rPr>
              <a:t>2022 год – </a:t>
            </a:r>
            <a:r>
              <a:rPr lang="ru-RU" altLang="ru-RU" sz="2700" b="1" dirty="0">
                <a:latin typeface="Arial" panose="020B0604020202020204" pitchFamily="34" charset="0"/>
              </a:rPr>
              <a:t>85,9</a:t>
            </a:r>
            <a:r>
              <a:rPr lang="ru-RU" altLang="ru-RU" dirty="0">
                <a:latin typeface="Arial" panose="020B0604020202020204" pitchFamily="34" charset="0"/>
              </a:rPr>
              <a:t> млрд. руб.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</a:rPr>
              <a:t>20</a:t>
            </a:r>
            <a:r>
              <a:rPr lang="en-US" altLang="ru-RU" dirty="0">
                <a:latin typeface="Arial" panose="020B0604020202020204" pitchFamily="34" charset="0"/>
              </a:rPr>
              <a:t>2</a:t>
            </a:r>
            <a:r>
              <a:rPr lang="ru-RU" altLang="ru-RU" dirty="0">
                <a:latin typeface="Arial" panose="020B0604020202020204" pitchFamily="34" charset="0"/>
              </a:rPr>
              <a:t>3 год  - </a:t>
            </a:r>
            <a:r>
              <a:rPr lang="ru-RU" altLang="ru-RU" sz="2700" b="1" dirty="0">
                <a:latin typeface="Arial" panose="020B0604020202020204" pitchFamily="34" charset="0"/>
              </a:rPr>
              <a:t>91,02</a:t>
            </a:r>
            <a:r>
              <a:rPr lang="ru-RU" altLang="ru-RU" dirty="0">
                <a:latin typeface="Arial" panose="020B0604020202020204" pitchFamily="34" charset="0"/>
              </a:rPr>
              <a:t> млрд. руб.</a:t>
            </a:r>
          </a:p>
          <a:p>
            <a:pPr>
              <a:spcBef>
                <a:spcPct val="0"/>
              </a:spcBef>
            </a:pPr>
            <a:r>
              <a:rPr lang="ru-RU" altLang="ru-RU" sz="1500" dirty="0">
                <a:latin typeface="Arial" panose="020B0604020202020204" pitchFamily="34" charset="0"/>
              </a:rPr>
              <a:t>(оценка) 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70970" y="1794307"/>
            <a:ext cx="3788272" cy="17103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ru-RU" altLang="ru-RU" sz="135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199931" y="2244711"/>
            <a:ext cx="3788272" cy="118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ru-RU" altLang="ru-RU" dirty="0"/>
              <a:t>отгрузка </a:t>
            </a:r>
            <a:r>
              <a:rPr lang="ru-RU" altLang="ru-RU" sz="1350" dirty="0"/>
              <a:t>– </a:t>
            </a:r>
            <a:r>
              <a:rPr lang="ru-RU" altLang="ru-RU" sz="2625" b="1" dirty="0"/>
              <a:t>117,88</a:t>
            </a:r>
            <a:r>
              <a:rPr lang="ru-RU" altLang="ru-RU" sz="1350" dirty="0"/>
              <a:t> </a:t>
            </a:r>
            <a:r>
              <a:rPr lang="ru-RU" altLang="ru-RU" dirty="0"/>
              <a:t>млрд. руб.</a:t>
            </a:r>
          </a:p>
          <a:p>
            <a:pPr eaLnBrk="1" hangingPunct="1"/>
            <a:r>
              <a:rPr lang="ru-RU" altLang="ru-RU" dirty="0"/>
              <a:t>        </a:t>
            </a:r>
            <a:r>
              <a:rPr lang="ru-RU" altLang="ru-RU" sz="2700" b="1" dirty="0"/>
              <a:t>на 129,5</a:t>
            </a:r>
            <a:r>
              <a:rPr lang="ru-RU" altLang="ru-RU" sz="2700" dirty="0"/>
              <a:t>%</a:t>
            </a:r>
            <a:r>
              <a:rPr lang="ru-RU" altLang="ru-RU" dirty="0"/>
              <a:t> к уровню </a:t>
            </a:r>
          </a:p>
          <a:p>
            <a:pPr eaLnBrk="1" hangingPunct="1"/>
            <a:r>
              <a:rPr lang="ru-RU" altLang="ru-RU" dirty="0"/>
              <a:t>		       20</a:t>
            </a:r>
            <a:r>
              <a:rPr lang="en-US" altLang="ru-RU" dirty="0"/>
              <a:t>2</a:t>
            </a:r>
            <a:r>
              <a:rPr lang="ru-RU" altLang="ru-RU" dirty="0"/>
              <a:t>3 года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5761387" y="1898462"/>
            <a:ext cx="2520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Прогноз к 2026</a:t>
            </a:r>
            <a:r>
              <a:rPr lang="en-US" altLang="ru-RU" b="1" dirty="0">
                <a:latin typeface="Arial" panose="020B0604020202020204" pitchFamily="34" charset="0"/>
              </a:rPr>
              <a:t> </a:t>
            </a:r>
            <a:r>
              <a:rPr lang="ru-RU" altLang="ru-RU" b="1" dirty="0">
                <a:latin typeface="Arial" panose="020B0604020202020204" pitchFamily="34" charset="0"/>
              </a:rPr>
              <a:t>году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4008742" y="2741709"/>
            <a:ext cx="733266" cy="22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8"/>
          <p:cNvSpPr>
            <a:spLocks noChangeArrowheads="1"/>
          </p:cNvSpPr>
          <p:nvPr/>
        </p:nvSpPr>
        <p:spPr bwMode="auto">
          <a:xfrm>
            <a:off x="2278895" y="3470512"/>
            <a:ext cx="3788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Системообразующие предприятия (за 9 мес. 2023 г)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5286281" y="2742707"/>
            <a:ext cx="371928" cy="480572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12043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>
            <a:spLocks noGrp="1" noChangeArrowheads="1"/>
          </p:cNvSpPr>
          <p:nvPr>
            <p:ph type="title"/>
          </p:nvPr>
        </p:nvSpPr>
        <p:spPr bwMode="auto">
          <a:xfrm>
            <a:off x="0" y="925619"/>
            <a:ext cx="9144000" cy="7848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2250" b="1" dirty="0">
                <a:latin typeface="Arial" panose="020B0604020202020204" pitchFamily="34" charset="0"/>
              </a:rPr>
              <a:t>Малое и среднее предпринимательство (МСП)</a:t>
            </a:r>
            <a:br>
              <a:rPr lang="ru-RU" altLang="ru-RU" sz="2250" b="1" dirty="0">
                <a:latin typeface="Arial" panose="020B0604020202020204" pitchFamily="34" charset="0"/>
              </a:rPr>
            </a:br>
            <a:endParaRPr lang="ru-RU" altLang="ru-RU" sz="2250" b="1" dirty="0">
              <a:latin typeface="Arial" panose="020B0604020202020204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06127" y="2567133"/>
            <a:ext cx="3255656" cy="23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z="2625" b="1" dirty="0">
                <a:latin typeface="Arial" panose="020B0604020202020204" pitchFamily="34" charset="0"/>
              </a:rPr>
              <a:t>&gt;2</a:t>
            </a:r>
            <a:r>
              <a:rPr lang="ru-RU" altLang="ru-RU" sz="2625" b="1" dirty="0">
                <a:latin typeface="Arial" panose="020B0604020202020204" pitchFamily="34" charset="0"/>
              </a:rPr>
              <a:t>7</a:t>
            </a:r>
            <a:r>
              <a:rPr lang="en-US" altLang="ru-RU" sz="2625" b="1" dirty="0">
                <a:latin typeface="Arial" panose="020B0604020202020204" pitchFamily="34" charset="0"/>
              </a:rPr>
              <a:t> 000</a:t>
            </a:r>
            <a:r>
              <a:rPr lang="ru-RU" altLang="ru-RU" sz="2625" b="1" dirty="0">
                <a:latin typeface="Arial" panose="020B0604020202020204" pitchFamily="34" charset="0"/>
              </a:rPr>
              <a:t> </a:t>
            </a:r>
            <a:r>
              <a:rPr lang="ru-RU" altLang="ru-RU" sz="1350" b="1" dirty="0">
                <a:latin typeface="Arial" panose="020B0604020202020204" pitchFamily="34" charset="0"/>
              </a:rPr>
              <a:t>субъектов МСП</a:t>
            </a:r>
          </a:p>
          <a:p>
            <a:pPr eaLnBrk="1" hangingPunct="1">
              <a:spcBef>
                <a:spcPct val="0"/>
              </a:spcBef>
            </a:pPr>
            <a:endParaRPr lang="en-US" altLang="ru-RU" sz="135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625" b="1" dirty="0">
                <a:latin typeface="Arial" panose="020B0604020202020204" pitchFamily="34" charset="0"/>
              </a:rPr>
              <a:t>20 </a:t>
            </a:r>
            <a:r>
              <a:rPr lang="en-US" altLang="ru-RU" sz="2625" b="1" dirty="0">
                <a:latin typeface="Arial" panose="020B0604020202020204" pitchFamily="34" charset="0"/>
              </a:rPr>
              <a:t>000</a:t>
            </a:r>
            <a:r>
              <a:rPr lang="ru-RU" altLang="ru-RU" sz="2625" b="1" dirty="0">
                <a:latin typeface="Arial" panose="020B0604020202020204" pitchFamily="34" charset="0"/>
              </a:rPr>
              <a:t> </a:t>
            </a:r>
            <a:r>
              <a:rPr lang="ru-RU" altLang="ru-RU" sz="1350" b="1" dirty="0">
                <a:latin typeface="Arial" panose="020B0604020202020204" pitchFamily="34" charset="0"/>
              </a:rPr>
              <a:t>индивидуальных предпринимателей</a:t>
            </a:r>
          </a:p>
          <a:p>
            <a:pPr eaLnBrk="1" hangingPunct="1">
              <a:spcBef>
                <a:spcPct val="0"/>
              </a:spcBef>
            </a:pPr>
            <a:endParaRPr lang="ru-RU" altLang="ru-RU" sz="135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625" b="1" dirty="0">
                <a:latin typeface="Arial" panose="020B0604020202020204" pitchFamily="34" charset="0"/>
              </a:rPr>
              <a:t>65</a:t>
            </a:r>
            <a:r>
              <a:rPr lang="ru-RU" altLang="ru-RU" sz="1350" b="1" dirty="0">
                <a:latin typeface="Arial" panose="020B0604020202020204" pitchFamily="34" charset="0"/>
              </a:rPr>
              <a:t>   </a:t>
            </a:r>
            <a:r>
              <a:rPr lang="ru-RU" altLang="ru-RU" sz="1500" b="1" dirty="0">
                <a:latin typeface="Arial" panose="020B0604020202020204" pitchFamily="34" charset="0"/>
              </a:rPr>
              <a:t>тыс. чел. работающих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625" b="1" dirty="0">
                <a:latin typeface="Arial" panose="020B0604020202020204" pitchFamily="34" charset="0"/>
              </a:rPr>
              <a:t>47,0 </a:t>
            </a:r>
            <a:r>
              <a:rPr lang="ru-RU" altLang="ru-RU" sz="1500" b="1" dirty="0">
                <a:latin typeface="Arial" panose="020B0604020202020204" pitchFamily="34" charset="0"/>
              </a:rPr>
              <a:t>тыс. руб. средняя ЗП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59797" y="16636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Сконцентрировано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в основном в 3-х отраслях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1EDD692-6F4E-4BB7-8587-617EBCBC4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834704"/>
              </p:ext>
            </p:extLst>
          </p:nvPr>
        </p:nvGraphicFramePr>
        <p:xfrm>
          <a:off x="3489426" y="2149898"/>
          <a:ext cx="5411687" cy="334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88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981277"/>
            <a:ext cx="9144000" cy="7848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90000"/>
                </a:schemeClr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2250" b="1" dirty="0"/>
              <a:t>ИНВЕСТИЦИИ, млрд. руб.</a:t>
            </a:r>
          </a:p>
          <a:p>
            <a:pPr algn="ctr"/>
            <a:endParaRPr lang="ru-RU" altLang="ru-RU" sz="225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6985" y="3319084"/>
            <a:ext cx="3509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3000" b="1" dirty="0">
                <a:solidFill>
                  <a:srgbClr val="0070C0"/>
                </a:solidFill>
                <a:latin typeface="Arial" panose="020B0604020202020204" pitchFamily="34" charset="0"/>
              </a:rPr>
              <a:t>88,96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500" dirty="0">
                <a:latin typeface="Arial" panose="020B0604020202020204" pitchFamily="34" charset="0"/>
              </a:rPr>
              <a:t>млрд. руб.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 sz="1500" dirty="0">
                <a:latin typeface="Arial" panose="020B0604020202020204" pitchFamily="34" charset="0"/>
              </a:rPr>
              <a:t>за счет всех источников финансирования за </a:t>
            </a:r>
            <a:r>
              <a:rPr lang="ru-RU" altLang="ru-RU" sz="1500" u="sng" dirty="0">
                <a:latin typeface="Arial" panose="020B0604020202020204" pitchFamily="34" charset="0"/>
              </a:rPr>
              <a:t>2022 год </a:t>
            </a:r>
            <a:endParaRPr lang="ru-RU" altLang="ru-RU" sz="1500" u="sng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749877" y="1889549"/>
            <a:ext cx="2797865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</a:p>
          <a:p>
            <a:pPr algn="ctr">
              <a:defRPr/>
            </a:pPr>
            <a:r>
              <a:rPr lang="ru-RU" alt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объёма инвестиций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ACBF998-B9EF-4D37-BFF2-FE14185C8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973782"/>
              </p:ext>
            </p:extLst>
          </p:nvPr>
        </p:nvGraphicFramePr>
        <p:xfrm>
          <a:off x="3509964" y="1889549"/>
          <a:ext cx="5500687" cy="360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608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10858</Words>
  <Application>Microsoft Office PowerPoint</Application>
  <PresentationFormat>Экран (4:3)</PresentationFormat>
  <Paragraphs>2602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Arial Cyr</vt:lpstr>
      <vt:lpstr>Bookshelf Symbol 7</vt:lpstr>
      <vt:lpstr>Calibri</vt:lpstr>
      <vt:lpstr>Cambria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Балашиха – крупнейший по численности  населения город Подмосковья</vt:lpstr>
      <vt:lpstr>Промышленное производство –  ведущая отрасль экономики</vt:lpstr>
      <vt:lpstr>Малое и среднее предпринимательство (МСП) </vt:lpstr>
      <vt:lpstr>Презентация PowerPoint</vt:lpstr>
      <vt:lpstr>Строительство, тыс. кв. м</vt:lpstr>
      <vt:lpstr>Среднемесячная заработная плата по полному кругу организаций, рублей </vt:lpstr>
      <vt:lpstr>Оборот розничной торговли,  млрд.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расходах бюджета с учетом интересов целевых групп пользователей на 2024 год и плановый период 2025-2026гг. (тыс. руб.)</vt:lpstr>
      <vt:lpstr>Информация об общественно значимых проектах, реализуемых на территории Городского округа Балашиха на 2024 год и плановый период 2025-2026гг. (тыс. руб.) </vt:lpstr>
      <vt:lpstr>        Источники внутреннего финансирования дефицита бюджета Городского округа Балашиха на 2024-2026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</dc:creator>
  <cp:lastModifiedBy>Сергей</cp:lastModifiedBy>
  <cp:revision>617</cp:revision>
  <dcterms:created xsi:type="dcterms:W3CDTF">2017-05-18T11:37:55Z</dcterms:created>
  <dcterms:modified xsi:type="dcterms:W3CDTF">2023-11-15T12:57:54Z</dcterms:modified>
</cp:coreProperties>
</file>